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</p:sldMasterIdLst>
  <p:notesMasterIdLst>
    <p:notesMasterId r:id="rId59"/>
  </p:notesMasterIdLst>
  <p:sldIdLst>
    <p:sldId id="284" r:id="rId6"/>
    <p:sldId id="295" r:id="rId7"/>
    <p:sldId id="297" r:id="rId8"/>
    <p:sldId id="300" r:id="rId9"/>
    <p:sldId id="301" r:id="rId10"/>
    <p:sldId id="302" r:id="rId11"/>
    <p:sldId id="304" r:id="rId12"/>
    <p:sldId id="366" r:id="rId13"/>
    <p:sldId id="348" r:id="rId14"/>
    <p:sldId id="356" r:id="rId15"/>
    <p:sldId id="357" r:id="rId16"/>
    <p:sldId id="358" r:id="rId17"/>
    <p:sldId id="310" r:id="rId18"/>
    <p:sldId id="311" r:id="rId19"/>
    <p:sldId id="312" r:id="rId20"/>
    <p:sldId id="316" r:id="rId21"/>
    <p:sldId id="314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40" r:id="rId45"/>
    <p:sldId id="339" r:id="rId46"/>
    <p:sldId id="361" r:id="rId47"/>
    <p:sldId id="360" r:id="rId48"/>
    <p:sldId id="362" r:id="rId49"/>
    <p:sldId id="364" r:id="rId50"/>
    <p:sldId id="365" r:id="rId51"/>
    <p:sldId id="363" r:id="rId52"/>
    <p:sldId id="347" r:id="rId53"/>
    <p:sldId id="349" r:id="rId54"/>
    <p:sldId id="367" r:id="rId55"/>
    <p:sldId id="350" r:id="rId56"/>
    <p:sldId id="351" r:id="rId57"/>
    <p:sldId id="368" r:id="rId5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5EDAE23C-9067-42EE-B446-8C1536CEACDE}">
          <p14:sldIdLst>
            <p14:sldId id="284"/>
            <p14:sldId id="295"/>
            <p14:sldId id="297"/>
            <p14:sldId id="300"/>
            <p14:sldId id="301"/>
            <p14:sldId id="302"/>
            <p14:sldId id="304"/>
            <p14:sldId id="366"/>
            <p14:sldId id="348"/>
            <p14:sldId id="356"/>
            <p14:sldId id="357"/>
            <p14:sldId id="358"/>
            <p14:sldId id="310"/>
            <p14:sldId id="311"/>
            <p14:sldId id="312"/>
            <p14:sldId id="316"/>
            <p14:sldId id="314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40"/>
            <p14:sldId id="339"/>
            <p14:sldId id="361"/>
            <p14:sldId id="360"/>
            <p14:sldId id="362"/>
            <p14:sldId id="364"/>
            <p14:sldId id="365"/>
            <p14:sldId id="363"/>
            <p14:sldId id="347"/>
            <p14:sldId id="349"/>
            <p14:sldId id="367"/>
            <p14:sldId id="350"/>
            <p14:sldId id="351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434" autoAdjust="0"/>
  </p:normalViewPr>
  <p:slideViewPr>
    <p:cSldViewPr>
      <p:cViewPr varScale="1">
        <p:scale>
          <a:sx n="63" d="100"/>
          <a:sy n="63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9C9C2-A232-4B05-978E-CF183658B6A3}" type="datetimeFigureOut">
              <a:rPr lang="hu-HU" smtClean="0"/>
              <a:pPr/>
              <a:t>2017.10.24.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FCCA-90BB-4007-966A-3201C603BA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372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9322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7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8510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856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214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472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357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369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9773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7670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29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437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9070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8936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74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5327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8357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665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1048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9565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7385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658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3487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531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4053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307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704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021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7938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1974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8538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5386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454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5469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02258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73580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538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9185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0554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51740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3311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830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9860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49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677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2195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50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79585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51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0492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52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6751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511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719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28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7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76251-030F-49C3-951E-9E6A1C05E956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204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G_munkák\3_Projekt sablonok\TAMOP_312B\PPT\312_ppt_sablon_ké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9338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6" descr="uszt_logo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215900"/>
            <a:ext cx="1800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950" y="107950"/>
            <a:ext cx="69834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990000"/>
                </a:solidFill>
                <a:latin typeface="Verdana" pitchFamily="34" charset="0"/>
              </a:defRPr>
            </a:lvl1pPr>
            <a:lvl2pPr>
              <a:defRPr sz="3200">
                <a:solidFill>
                  <a:srgbClr val="990000"/>
                </a:solidFill>
                <a:latin typeface="Verdana" pitchFamily="34" charset="0"/>
              </a:defRPr>
            </a:lvl2pPr>
            <a:lvl3pPr>
              <a:defRPr sz="3200">
                <a:solidFill>
                  <a:srgbClr val="990000"/>
                </a:solidFill>
                <a:latin typeface="Verdana" pitchFamily="34" charset="0"/>
              </a:defRPr>
            </a:lvl3pPr>
            <a:lvl4pPr>
              <a:defRPr sz="3200">
                <a:solidFill>
                  <a:srgbClr val="990000"/>
                </a:solidFill>
                <a:latin typeface="Verdana" pitchFamily="34" charset="0"/>
              </a:defRPr>
            </a:lvl4pPr>
            <a:lvl5pPr>
              <a:defRPr sz="3200">
                <a:solidFill>
                  <a:srgbClr val="990000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hu-HU" smtClean="0"/>
          </a:p>
        </p:txBody>
      </p:sp>
      <p:pic>
        <p:nvPicPr>
          <p:cNvPr id="6" name="Kép 4" descr="szineslogo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6048375"/>
            <a:ext cx="1087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1"/>
          <p:cNvCxnSpPr>
            <a:cxnSpLocks noChangeShapeType="1"/>
          </p:cNvCxnSpPr>
          <p:nvPr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pic>
        <p:nvPicPr>
          <p:cNvPr id="8" name="Picture 39" descr="Infoblokk2_altalanos_egy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763" y="5827713"/>
            <a:ext cx="21605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1357313" y="6016625"/>
            <a:ext cx="45100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A Nemzeti Alaptantervhez Illeszkedő tankönyv-, 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taneszköz-, és Nemzeti Közoktatási Portál fejlesztése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cap="small" dirty="0">
                <a:solidFill>
                  <a:srgbClr val="870027"/>
                </a:solidFill>
                <a:cs typeface="Arial" charset="0"/>
              </a:rPr>
              <a:t>TÁMOP-3.1.2-B/13-2013-0001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4716894"/>
            <a:ext cx="3706440" cy="1024612"/>
          </a:xfrm>
        </p:spPr>
        <p:txBody>
          <a:bodyPr/>
          <a:lstStyle>
            <a:lvl1pPr marL="0" indent="0" algn="ctr">
              <a:spcBef>
                <a:spcPct val="1000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  <a:endParaRPr lang="hu-HU" altLang="hu-H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4426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8973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2088" y="107950"/>
            <a:ext cx="2144712" cy="5768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07950"/>
            <a:ext cx="6281738" cy="5768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6412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2C4BB-50B1-4EC4-B0B3-93716DFEF15C}" type="datetimeFigureOut">
              <a:rPr lang="hu-HU" smtClean="0"/>
              <a:pPr/>
              <a:t>2017.10.24.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452FD-6DC8-4273-A043-976A695FD0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7749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G_munkák\3_Projekt sablonok\TAMOP_312B\PPT\312_ppt_sablon_ké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9338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6" descr="uszt_logo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215900"/>
            <a:ext cx="1800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950" y="107950"/>
            <a:ext cx="69834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990000"/>
                </a:solidFill>
                <a:latin typeface="Verdana" pitchFamily="34" charset="0"/>
              </a:defRPr>
            </a:lvl1pPr>
            <a:lvl2pPr>
              <a:defRPr sz="3200">
                <a:solidFill>
                  <a:srgbClr val="990000"/>
                </a:solidFill>
                <a:latin typeface="Verdana" pitchFamily="34" charset="0"/>
              </a:defRPr>
            </a:lvl2pPr>
            <a:lvl3pPr>
              <a:defRPr sz="3200">
                <a:solidFill>
                  <a:srgbClr val="990000"/>
                </a:solidFill>
                <a:latin typeface="Verdana" pitchFamily="34" charset="0"/>
              </a:defRPr>
            </a:lvl3pPr>
            <a:lvl4pPr>
              <a:defRPr sz="3200">
                <a:solidFill>
                  <a:srgbClr val="990000"/>
                </a:solidFill>
                <a:latin typeface="Verdana" pitchFamily="34" charset="0"/>
              </a:defRPr>
            </a:lvl4pPr>
            <a:lvl5pPr>
              <a:defRPr sz="3200">
                <a:solidFill>
                  <a:srgbClr val="990000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hu-HU" smtClean="0"/>
          </a:p>
        </p:txBody>
      </p:sp>
      <p:pic>
        <p:nvPicPr>
          <p:cNvPr id="6" name="Kép 4" descr="szineslogo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6048375"/>
            <a:ext cx="1087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1"/>
          <p:cNvCxnSpPr>
            <a:cxnSpLocks noChangeShapeType="1"/>
          </p:cNvCxnSpPr>
          <p:nvPr userDrawn="1"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pic>
        <p:nvPicPr>
          <p:cNvPr id="8" name="Picture 39" descr="Infoblokk2_altalanos_egye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763" y="5827713"/>
            <a:ext cx="21605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 userDrawn="1"/>
        </p:nvSpPr>
        <p:spPr>
          <a:xfrm>
            <a:off x="1357313" y="6016625"/>
            <a:ext cx="45100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A Nemzeti Alaptantervhez Illeszkedő tankönyv-, 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taneszköz-, és Nemzeti Közoktatási Portál fejlesztése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cap="small" dirty="0">
                <a:solidFill>
                  <a:srgbClr val="870027"/>
                </a:solidFill>
                <a:cs typeface="Arial" charset="0"/>
              </a:rPr>
              <a:t>TÁMOP-3.1.2-B/13-2013-0001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4716894"/>
            <a:ext cx="3706440" cy="1024612"/>
          </a:xfrm>
        </p:spPr>
        <p:txBody>
          <a:bodyPr/>
          <a:lstStyle>
            <a:lvl1pPr marL="0" indent="0" algn="ctr">
              <a:spcBef>
                <a:spcPct val="1000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  <a:endParaRPr lang="hu-HU" altLang="hu-H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4426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hu-HU" sz="2400" b="1" dirty="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71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03110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639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5626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5371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799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hu-HU" altLang="hu-HU" sz="2800" b="1" dirty="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71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805514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172389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8973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2088" y="107950"/>
            <a:ext cx="2144712" cy="5768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07950"/>
            <a:ext cx="6281738" cy="5768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64120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G_munkák\3_Projekt sablonok\TAMOP_312B\PPT\312_ppt_sablon_ké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9338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6" descr="uszt_logo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215900"/>
            <a:ext cx="1800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950" y="107950"/>
            <a:ext cx="69834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990000"/>
                </a:solidFill>
                <a:latin typeface="Verdana" pitchFamily="34" charset="0"/>
              </a:defRPr>
            </a:lvl1pPr>
            <a:lvl2pPr>
              <a:defRPr sz="3200">
                <a:solidFill>
                  <a:srgbClr val="990000"/>
                </a:solidFill>
                <a:latin typeface="Verdana" pitchFamily="34" charset="0"/>
              </a:defRPr>
            </a:lvl2pPr>
            <a:lvl3pPr>
              <a:defRPr sz="3200">
                <a:solidFill>
                  <a:srgbClr val="990000"/>
                </a:solidFill>
                <a:latin typeface="Verdana" pitchFamily="34" charset="0"/>
              </a:defRPr>
            </a:lvl3pPr>
            <a:lvl4pPr>
              <a:defRPr sz="3200">
                <a:solidFill>
                  <a:srgbClr val="990000"/>
                </a:solidFill>
                <a:latin typeface="Verdana" pitchFamily="34" charset="0"/>
              </a:defRPr>
            </a:lvl4pPr>
            <a:lvl5pPr>
              <a:defRPr sz="3200">
                <a:solidFill>
                  <a:srgbClr val="990000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hu-HU" smtClean="0"/>
          </a:p>
        </p:txBody>
      </p:sp>
      <p:pic>
        <p:nvPicPr>
          <p:cNvPr id="6" name="Kép 4" descr="szineslogo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6048375"/>
            <a:ext cx="1087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1"/>
          <p:cNvCxnSpPr>
            <a:cxnSpLocks noChangeShapeType="1"/>
          </p:cNvCxnSpPr>
          <p:nvPr userDrawn="1"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pic>
        <p:nvPicPr>
          <p:cNvPr id="8" name="Picture 39" descr="Infoblokk2_altalanos_egye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763" y="5827713"/>
            <a:ext cx="21605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 userDrawn="1"/>
        </p:nvSpPr>
        <p:spPr>
          <a:xfrm>
            <a:off x="1357313" y="6016625"/>
            <a:ext cx="45100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A Nemzeti Alaptantervhez Illeszkedő tankönyv-, 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taneszköz-, és Nemzeti Közoktatási Portál fejlesztése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cap="small" dirty="0">
                <a:solidFill>
                  <a:srgbClr val="870027"/>
                </a:solidFill>
                <a:cs typeface="Arial" charset="0"/>
              </a:rPr>
              <a:t>TÁMOP-3.1.2-B/13-2013-0001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4716894"/>
            <a:ext cx="3706440" cy="1024612"/>
          </a:xfrm>
        </p:spPr>
        <p:txBody>
          <a:bodyPr/>
          <a:lstStyle>
            <a:lvl1pPr marL="0" indent="0" algn="ctr">
              <a:spcBef>
                <a:spcPct val="1000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  <a:endParaRPr lang="hu-HU" altLang="hu-H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4426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hu-HU" sz="2400" b="1" dirty="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71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03110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639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5626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5371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03110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7991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805514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172389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8973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2088" y="107950"/>
            <a:ext cx="2144712" cy="5768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07950"/>
            <a:ext cx="6281738" cy="5768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64120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6393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DF2A-5F56-4030-9F10-9E4E1223347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2017.10.24.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35E2-C52B-43CB-B2B7-09DDCEAA65A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G_munkák\3_Projekt sablonok\TAMOP_312B\PPT\312_ppt_sablon_ké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9338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6" descr="uszt_logo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6130781"/>
            <a:ext cx="1512168" cy="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1"/>
          <p:cNvCxnSpPr>
            <a:cxnSpLocks noChangeShapeType="1"/>
          </p:cNvCxnSpPr>
          <p:nvPr userDrawn="1"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pic>
        <p:nvPicPr>
          <p:cNvPr id="8" name="Picture 39" descr="Infoblokk2_altalanos_egye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991999"/>
            <a:ext cx="1830438" cy="76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 userDrawn="1"/>
        </p:nvSpPr>
        <p:spPr>
          <a:xfrm>
            <a:off x="2195736" y="6016624"/>
            <a:ext cx="47525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000" b="1" cap="small" dirty="0">
                <a:solidFill>
                  <a:prstClr val="black">
                    <a:lumMod val="50000"/>
                    <a:lumOff val="50000"/>
                  </a:prst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 Nemzeti Alaptantervhez Illeszkedő tankönyv-, </a:t>
            </a:r>
            <a:r>
              <a:rPr lang="hu-HU" sz="1000" b="1" cap="small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taneszköz-</a:t>
            </a:r>
            <a:r>
              <a:rPr lang="hu-HU" sz="1000" b="1" cap="small" dirty="0">
                <a:solidFill>
                  <a:prstClr val="black">
                    <a:lumMod val="50000"/>
                    <a:lumOff val="50000"/>
                  </a:prst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endParaRPr lang="hu-HU" sz="1000" b="1" cap="small" dirty="0" smtClean="0">
              <a:solidFill>
                <a:prstClr val="black">
                  <a:lumMod val="50000"/>
                  <a:lumOff val="50000"/>
                </a:prst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>
              <a:defRPr/>
            </a:pPr>
            <a:r>
              <a:rPr lang="hu-HU" sz="1000" b="1" cap="small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és </a:t>
            </a:r>
            <a:r>
              <a:rPr lang="hu-HU" sz="1000" b="1" cap="small" dirty="0">
                <a:solidFill>
                  <a:prstClr val="black">
                    <a:lumMod val="50000"/>
                    <a:lumOff val="50000"/>
                  </a:prst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Nemzeti Közoktatási Portál fejlesztése</a:t>
            </a:r>
            <a:br>
              <a:rPr lang="hu-HU" sz="1000" b="1" cap="small" dirty="0">
                <a:solidFill>
                  <a:prstClr val="black">
                    <a:lumMod val="50000"/>
                    <a:lumOff val="50000"/>
                  </a:prst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hu-HU" sz="1000" b="1" cap="small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TÁMOP-3.1.2-B/13-2013-0001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4716894"/>
            <a:ext cx="3706440" cy="1024612"/>
          </a:xfrm>
        </p:spPr>
        <p:txBody>
          <a:bodyPr/>
          <a:lstStyle>
            <a:lvl1pPr marL="0" indent="0" algn="ctr">
              <a:spcBef>
                <a:spcPct val="1000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  <a:endParaRPr lang="hu-HU" altLang="hu-HU" noProof="0" dirty="0" smtClean="0"/>
          </a:p>
        </p:txBody>
      </p:sp>
      <p:pic>
        <p:nvPicPr>
          <p:cNvPr id="1026" name="Kép 1" descr="cid:image002.png@01CF33BB.F305D3A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19075"/>
            <a:ext cx="1619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10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3295" y="152332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6590" y="342150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07999"/>
            <a:ext cx="6840000" cy="828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01777"/>
            <a:ext cx="8784976" cy="463147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Verdana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Verdana" pitchFamily="34" charset="0"/>
              </a:defRPr>
            </a:lvl2pPr>
            <a:lvl3pPr>
              <a:buFont typeface="Arial" pitchFamily="34" charset="0"/>
              <a:buChar char="•"/>
              <a:defRPr sz="1600">
                <a:latin typeface="Verdana" pitchFamily="34" charset="0"/>
              </a:defRPr>
            </a:lvl3pPr>
            <a:lvl4pPr>
              <a:buFont typeface="Arial" pitchFamily="34" charset="0"/>
              <a:buChar char="•"/>
              <a:defRPr sz="1600">
                <a:latin typeface="Verdana" pitchFamily="34" charset="0"/>
              </a:defRPr>
            </a:lvl4pPr>
            <a:lvl5pPr>
              <a:buFont typeface="Arial" pitchFamily="34" charset="0"/>
              <a:buChar char="•"/>
              <a:defRPr sz="1600">
                <a:latin typeface="Verdana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4932" y="1139253"/>
            <a:ext cx="4389282" cy="459400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2" y="1146748"/>
            <a:ext cx="4317875" cy="458650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5626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8680"/>
            <a:ext cx="6192688" cy="778226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9512" y="1090488"/>
            <a:ext cx="4317876" cy="3935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79512" y="1551482"/>
            <a:ext cx="4317876" cy="41817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36513" y="1090488"/>
            <a:ext cx="4319463" cy="38604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66472"/>
            <a:ext cx="4319463" cy="416678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G_munkák\3_Projekt sablonok\TAMOP_312B\PPT\312_ppt_sablon_ké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727"/>
            <a:ext cx="9144000" cy="47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80000" y="107999"/>
            <a:ext cx="6840000" cy="828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1" y="6377939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G_munkák\3_Projekt sablonok\TAMOP_312B\PPT\312_ppt_sablon_ké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9338"/>
            <a:ext cx="914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6" descr="uszt_logo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663" y="215900"/>
            <a:ext cx="1800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4" descr="szineslogo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6048375"/>
            <a:ext cx="10874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1"/>
          <p:cNvCxnSpPr>
            <a:cxnSpLocks noChangeShapeType="1"/>
          </p:cNvCxnSpPr>
          <p:nvPr userDrawn="1"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pic>
        <p:nvPicPr>
          <p:cNvPr id="8" name="Picture 39" descr="Infoblokk2_altalanos_egyes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763" y="5827713"/>
            <a:ext cx="21605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 userDrawn="1"/>
        </p:nvSpPr>
        <p:spPr>
          <a:xfrm>
            <a:off x="1357313" y="6016625"/>
            <a:ext cx="45100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A Nemzeti Alaptantervhez Illeszkedő tankönyv-, 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b="1" cap="small" dirty="0">
                <a:solidFill>
                  <a:srgbClr val="870027"/>
                </a:solidFill>
                <a:cs typeface="Arial" charset="0"/>
              </a:rPr>
              <a:t>taneszköz-, és Nemzeti Közoktatási Portál fejlesztése</a:t>
            </a:r>
            <a:br>
              <a:rPr lang="hu-HU" sz="1000" b="1" cap="small" dirty="0">
                <a:solidFill>
                  <a:srgbClr val="870027"/>
                </a:solidFill>
                <a:cs typeface="Arial" charset="0"/>
              </a:rPr>
            </a:br>
            <a:r>
              <a:rPr lang="hu-HU" sz="1000" cap="small" dirty="0">
                <a:solidFill>
                  <a:srgbClr val="870027"/>
                </a:solidFill>
                <a:cs typeface="Arial" charset="0"/>
              </a:rPr>
              <a:t>TÁMOP-3.1.2-B/13-2013-0001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4716894"/>
            <a:ext cx="3706440" cy="10246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1000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  <a:endParaRPr lang="hu-HU" altLang="hu-H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44268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537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7991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805514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17238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6" descr="uszt_logo_rg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6077567"/>
            <a:ext cx="1512167" cy="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07950"/>
            <a:ext cx="6983413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0" y="1057275"/>
            <a:ext cx="9144000" cy="4691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30" name="Egyenes összekötő 11"/>
          <p:cNvCxnSpPr>
            <a:cxnSpLocks noChangeShapeType="1"/>
          </p:cNvCxnSpPr>
          <p:nvPr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pic>
        <p:nvPicPr>
          <p:cNvPr id="1032" name="Picture 23" descr="Infoblokk2_altalanos_egy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9158" y="5986741"/>
            <a:ext cx="1612677" cy="67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2352676" y="5996384"/>
            <a:ext cx="45100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 Nemzeti Alaptantervhez </a:t>
            </a:r>
            <a:r>
              <a:rPr lang="hu-HU" sz="1000" b="1" cap="small" dirty="0" smtClean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Illeszkedő </a:t>
            </a:r>
            <a:r>
              <a:rPr lang="hu-HU" sz="1000" b="1" cap="small" dirty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tankönyv-, </a:t>
            </a:r>
            <a:r>
              <a:rPr lang="hu-HU" sz="1000" b="1" cap="small" dirty="0" smtClean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taneszköz-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 smtClean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és </a:t>
            </a:r>
            <a:r>
              <a:rPr lang="hu-HU" sz="1000" b="1" cap="small" dirty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Nemzeti Közoktatási Portál fejlesztése</a:t>
            </a:r>
            <a:br>
              <a:rPr lang="hu-HU" sz="1000" b="1" cap="small" dirty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hu-HU" sz="1000" b="1" cap="small" dirty="0">
                <a:solidFill>
                  <a:schemeClr val="bg2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TÁMOP-3.1.2-B/13-2013-0001</a:t>
            </a:r>
          </a:p>
        </p:txBody>
      </p:sp>
      <p:pic>
        <p:nvPicPr>
          <p:cNvPr id="10" name="Kép 1" descr="cid:image002.png@01CF33BB.F305D3A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33" y="260648"/>
            <a:ext cx="1619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0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6" descr="uszt_logo_rgb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6077567"/>
            <a:ext cx="1512167" cy="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07950"/>
            <a:ext cx="6983413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0" y="1057275"/>
            <a:ext cx="9144000" cy="4691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30" name="Egyenes összekötő 11"/>
          <p:cNvCxnSpPr>
            <a:cxnSpLocks noChangeShapeType="1"/>
          </p:cNvCxnSpPr>
          <p:nvPr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pic>
        <p:nvPicPr>
          <p:cNvPr id="1032" name="Picture 23" descr="Infoblokk2_altalanos_egy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79158" y="5986741"/>
            <a:ext cx="1612677" cy="67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2352676" y="5996384"/>
            <a:ext cx="45100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 Nemzeti Alaptantervhez </a:t>
            </a:r>
            <a:r>
              <a:rPr lang="hu-HU" sz="1000" b="1" cap="small" dirty="0" smtClean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Illeszkedő </a:t>
            </a: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tankönyv-, </a:t>
            </a:r>
            <a:r>
              <a:rPr lang="hu-HU" sz="1000" b="1" cap="small" dirty="0" smtClean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taneszköz-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 smtClean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és </a:t>
            </a: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Nemzeti Közoktatási Portál fejlesztése</a:t>
            </a:r>
            <a:b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TÁMOP-3.1.2-B/13-2013-0001</a:t>
            </a:r>
          </a:p>
        </p:txBody>
      </p:sp>
      <p:pic>
        <p:nvPicPr>
          <p:cNvPr id="10" name="Kép 1" descr="cid:image002.png@01CF33BB.F305D3A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33" y="260648"/>
            <a:ext cx="1619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0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6" descr="uszt_logo_rgb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6077567"/>
            <a:ext cx="1512167" cy="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07950"/>
            <a:ext cx="6983413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0" y="1057275"/>
            <a:ext cx="9144000" cy="46910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u-H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30" name="Egyenes összekötő 11"/>
          <p:cNvCxnSpPr>
            <a:cxnSpLocks noChangeShapeType="1"/>
          </p:cNvCxnSpPr>
          <p:nvPr/>
        </p:nvCxnSpPr>
        <p:spPr bwMode="auto">
          <a:xfrm flipV="1">
            <a:off x="0" y="1046163"/>
            <a:ext cx="9144000" cy="0"/>
          </a:xfrm>
          <a:prstGeom prst="line">
            <a:avLst/>
          </a:prstGeom>
          <a:noFill/>
          <a:ln w="19050" algn="ctr">
            <a:solidFill>
              <a:srgbClr val="8CB335"/>
            </a:solidFill>
            <a:round/>
            <a:headEnd/>
            <a:tailEnd/>
          </a:ln>
        </p:spPr>
      </p:cxn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pic>
        <p:nvPicPr>
          <p:cNvPr id="1032" name="Picture 23" descr="Infoblokk2_altalanos_egy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79158" y="5986741"/>
            <a:ext cx="1612677" cy="67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2352676" y="5996384"/>
            <a:ext cx="45100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 Nemzeti Alaptantervhez </a:t>
            </a:r>
            <a:r>
              <a:rPr lang="hu-HU" sz="1000" b="1" cap="small" dirty="0" smtClean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Illeszkedő </a:t>
            </a: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tankönyv-, </a:t>
            </a:r>
            <a:r>
              <a:rPr lang="hu-HU" sz="1000" b="1" cap="small" dirty="0" smtClean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taneszköz-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00" b="1" cap="small" dirty="0" smtClean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és </a:t>
            </a: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Nemzeti Közoktatási Portál fejlesztése</a:t>
            </a:r>
            <a:b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hu-HU" sz="1000" b="1" cap="small" dirty="0">
                <a:solidFill>
                  <a:srgbClr val="80808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TÁMOP-3.1.2-B/13-2013-0001</a:t>
            </a:r>
          </a:p>
        </p:txBody>
      </p:sp>
      <p:pic>
        <p:nvPicPr>
          <p:cNvPr id="10" name="Kép 1" descr="cid:image002.png@01CF33BB.F305D3A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33" y="260648"/>
            <a:ext cx="1619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0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4C8D5-C0C4-4302-A914-06780565017B}" type="datetimeFigureOut">
              <a:rPr lang="hu-HU" smtClean="0"/>
              <a:pPr/>
              <a:t>2017.10.24.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71A2-57F5-4AE4-996E-CE44CF31031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uszt_logo_rg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8485" y="216000"/>
            <a:ext cx="1800000" cy="540000"/>
          </a:xfrm>
          <a:prstGeom prst="rect">
            <a:avLst/>
          </a:prstGeo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00" y="107999"/>
            <a:ext cx="6840000" cy="82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pic>
        <p:nvPicPr>
          <p:cNvPr id="9" name="Kép 8" descr="Infoblokk2_ESZA_egy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82968" y="5850037"/>
            <a:ext cx="2161032" cy="89916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 bwMode="auto">
          <a:xfrm>
            <a:off x="0" y="1056807"/>
            <a:ext cx="9144000" cy="46919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Egyenes összekötő 11"/>
          <p:cNvCxnSpPr/>
          <p:nvPr/>
        </p:nvCxnSpPr>
        <p:spPr bwMode="auto">
          <a:xfrm flipV="1">
            <a:off x="0" y="1045715"/>
            <a:ext cx="91440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8CB3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00" descr="C:\PG_munkák\OFI arculat\OFI_logo_alap_fekvo_RG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56" y="5811610"/>
            <a:ext cx="2499647" cy="98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2455307" y="6025755"/>
            <a:ext cx="439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hu-HU" sz="1000" b="1" cap="small" baseline="0" dirty="0" smtClean="0">
                <a:solidFill>
                  <a:srgbClr val="3BAA5D"/>
                </a:solidFill>
                <a:latin typeface="Verdana" pitchFamily="34" charset="0"/>
              </a:rPr>
              <a:t>A Nemzeti Alaptantervhez illeszkedő tankönyv-,</a:t>
            </a:r>
            <a:br>
              <a:rPr lang="hu-HU" sz="1000" b="1" cap="small" baseline="0" dirty="0" smtClean="0">
                <a:solidFill>
                  <a:srgbClr val="3BAA5D"/>
                </a:solidFill>
                <a:latin typeface="Verdana" pitchFamily="34" charset="0"/>
              </a:rPr>
            </a:br>
            <a:r>
              <a:rPr lang="hu-HU" sz="1000" b="1" cap="small" baseline="0" dirty="0" smtClean="0">
                <a:solidFill>
                  <a:srgbClr val="3BAA5D"/>
                </a:solidFill>
                <a:latin typeface="Verdana" pitchFamily="34" charset="0"/>
              </a:rPr>
              <a:t>taneszköz-, és Nemzeti Közoktatási Portál fejlesztése</a:t>
            </a:r>
          </a:p>
          <a:p>
            <a:pPr algn="l">
              <a:spcBef>
                <a:spcPts val="300"/>
              </a:spcBef>
            </a:pPr>
            <a:r>
              <a:rPr lang="hu-HU" sz="950" cap="small" baseline="0" dirty="0" smtClean="0">
                <a:solidFill>
                  <a:srgbClr val="3BAA5D"/>
                </a:solidFill>
                <a:latin typeface="Verdana" pitchFamily="34" charset="0"/>
              </a:rPr>
              <a:t>TÁMOP-3.1.2-B/13-2013-0001</a:t>
            </a:r>
            <a:endParaRPr lang="hu-HU" sz="950" cap="small" dirty="0">
              <a:solidFill>
                <a:srgbClr val="3BAA5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ransition/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 b="1">
          <a:solidFill>
            <a:srgbClr val="000000"/>
          </a:solidFill>
          <a:latin typeface="Verdana" pitchFamily="34" charset="0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6.jpe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7.jpe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tankonyvkatalogus.hu/site/kiadvany/FI-503010702" TargetMode="External"/><Relationship Id="rId18" Type="http://schemas.openxmlformats.org/officeDocument/2006/relationships/image" Target="../media/image25.jpeg"/><Relationship Id="rId3" Type="http://schemas.openxmlformats.org/officeDocument/2006/relationships/hyperlink" Target="http://www.arpadgimnazium.hu/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hyperlink" Target="http://tankonyvkatalogus.hu/site/kiadvany/FI-503010802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48.xml"/><Relationship Id="rId6" Type="http://schemas.openxmlformats.org/officeDocument/2006/relationships/image" Target="http://s04.static.libri.hu/cover/83/a/853593_5.jpg" TargetMode="External"/><Relationship Id="rId11" Type="http://schemas.openxmlformats.org/officeDocument/2006/relationships/hyperlink" Target="http://tankonyvkatalogus.hu/site/kiadvany/FI-503010701" TargetMode="External"/><Relationship Id="rId5" Type="http://schemas.openxmlformats.org/officeDocument/2006/relationships/image" Target="../media/image17.jpeg"/><Relationship Id="rId15" Type="http://schemas.openxmlformats.org/officeDocument/2006/relationships/hyperlink" Target="http://tankonyvkatalogus.hu/site/kiadvany/FI-503010801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arpadgimnazium.hu/" TargetMode="External"/><Relationship Id="rId7" Type="http://schemas.openxmlformats.org/officeDocument/2006/relationships/hyperlink" Target="https://hu.wikipedia.org/wiki/F%C3%A1jl:SenetGameboard1-ROM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jpeg"/><Relationship Id="rId5" Type="http://schemas.openxmlformats.org/officeDocument/2006/relationships/hyperlink" Target="https://hu.wikipedia.org/wiki/F%C3%A1jl:Maler_der_Grabkammer_der_Nefertari_003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9.png"/><Relationship Id="rId9" Type="http://schemas.openxmlformats.org/officeDocument/2006/relationships/hyperlink" Target="https://medium.com/swlh/the-full-history-of-board-games-5e622811ce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1" y="116632"/>
            <a:ext cx="8955435" cy="864096"/>
          </a:xfrm>
        </p:spPr>
        <p:txBody>
          <a:bodyPr/>
          <a:lstStyle/>
          <a:p>
            <a:r>
              <a:rPr lang="hu-HU" dirty="0" smtClean="0"/>
              <a:t>  	Matematikaórák fűszerezése</a:t>
            </a:r>
            <a:br>
              <a:rPr lang="hu-HU" dirty="0" smtClean="0"/>
            </a:br>
            <a:r>
              <a:rPr lang="hu-HU" dirty="0" smtClean="0"/>
              <a:t>	felső tagozaton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ím 2"/>
          <p:cNvSpPr txBox="1">
            <a:spLocks/>
          </p:cNvSpPr>
          <p:nvPr/>
        </p:nvSpPr>
        <p:spPr bwMode="auto">
          <a:xfrm>
            <a:off x="403920" y="1484784"/>
            <a:ext cx="8560568" cy="3816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defRPr>
            </a:lvl1pPr>
            <a:lvl2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0" kern="0" dirty="0" smtClean="0"/>
              <a:t>Összeállította: 	Számadó László</a:t>
            </a:r>
          </a:p>
          <a:p>
            <a:r>
              <a:rPr lang="hu-HU" b="0" kern="0" dirty="0"/>
              <a:t>	</a:t>
            </a:r>
            <a:r>
              <a:rPr lang="hu-HU" b="0" kern="0" dirty="0" smtClean="0"/>
              <a:t>					az Óbudai Árpád Gimnázium</a:t>
            </a:r>
          </a:p>
          <a:p>
            <a:r>
              <a:rPr lang="hu-HU" b="0" kern="0" dirty="0"/>
              <a:t>	</a:t>
            </a:r>
            <a:r>
              <a:rPr lang="hu-HU" b="0" kern="0" dirty="0" smtClean="0"/>
              <a:t>					tanára</a:t>
            </a:r>
          </a:p>
          <a:p>
            <a:endParaRPr lang="hu-HU" b="0" kern="0" dirty="0" smtClean="0"/>
          </a:p>
          <a:p>
            <a:endParaRPr lang="hu-HU" b="0" kern="0" dirty="0" smtClean="0"/>
          </a:p>
          <a:p>
            <a:endParaRPr lang="hu-HU" b="0" kern="0" dirty="0" smtClean="0"/>
          </a:p>
          <a:p>
            <a:endParaRPr lang="hu-HU" b="0" kern="0" dirty="0" smtClean="0"/>
          </a:p>
          <a:p>
            <a:r>
              <a:rPr lang="hu-HU" b="0" kern="0" dirty="0" smtClean="0"/>
              <a:t>KPI, 2017. </a:t>
            </a:r>
            <a:r>
              <a:rPr lang="hu-HU" b="0" kern="0" dirty="0"/>
              <a:t>o</a:t>
            </a:r>
            <a:r>
              <a:rPr lang="hu-HU" b="0" kern="0" dirty="0" smtClean="0"/>
              <a:t>któber 24.</a:t>
            </a:r>
            <a:endParaRPr lang="hu-HU" b="0" kern="0" dirty="0"/>
          </a:p>
        </p:txBody>
      </p:sp>
    </p:spTree>
    <p:extLst>
      <p:ext uri="{BB962C8B-B14F-4D97-AF65-F5344CB8AC3E}">
        <p14:creationId xmlns:p14="http://schemas.microsoft.com/office/powerpoint/2010/main" val="188339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Középső játék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5536" y="1382573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 tagjai felírnak egy 0 és 99 közötti egész számot a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cédulájukra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Ezeket összegyűjtik, majd valaki felírja a táblára és nagyság szerint sorba állítják a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számokat.</a:t>
            </a:r>
          </a:p>
          <a:p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tanulók száma páratlan, akkor az a tanuló nyer, aki a középső számot írta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a tanulók száma páros, akkor a két középső számot író tanuló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nyer.</a:t>
            </a:r>
          </a:p>
          <a:p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többen írják ugyanazt a nyerő számot, akkor többen is nyerhetnek.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0568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Középső játék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5536" y="1124744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Például: 1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2, 45, 56, 5, 54, 35, 67, 3, 53, 4, 43, 4, 5, 70, 87, 7, 56, 4, 45, 35, 65, 6, 3,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</a:p>
          <a:p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0-  9		  1    2    5    3    4   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5    7    4    6    3    5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10-19		</a:t>
            </a:r>
            <a:endParaRPr lang="hu-HU" sz="200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20-29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30-39		</a:t>
            </a:r>
            <a:r>
              <a:rPr lang="hu-HU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 </a:t>
            </a:r>
            <a:r>
              <a:rPr lang="hu-HU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endParaRPr lang="hu-HU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40-49		45  43  45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50-59		56  54  53  56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60-69		67  65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70-79		70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80-89		87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90-99</a:t>
            </a:r>
          </a:p>
          <a:p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9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Középső játék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95536" y="1124744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Például: 1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2, 45, 56, 5, 54, 35, 67, 3, 53, 4, 43, 4, 5, 70, 87, 7, 56, 4, 45, 35, 65, 6, 3,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 </a:t>
            </a:r>
            <a:r>
              <a:rPr lang="hu-HU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0-  9		  1    2    5    3    4   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5    7    4    6    3    5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10-19		</a:t>
            </a:r>
            <a:endParaRPr lang="hu-HU" sz="2000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20-29		</a:t>
            </a:r>
            <a:r>
              <a:rPr lang="hu-HU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30-39		</a:t>
            </a:r>
            <a:r>
              <a:rPr lang="hu-HU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 </a:t>
            </a:r>
            <a:r>
              <a:rPr lang="hu-HU" sz="2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r>
            <a:endParaRPr lang="hu-HU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40-49		45  43  45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50-59		56  54  53  56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60-69		67  65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70-79		70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80-89		87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90-99</a:t>
            </a:r>
          </a:p>
          <a:p>
            <a:endParaRPr lang="hu-H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6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48828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433520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5632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53739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433520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0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53739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234355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958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39256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234355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9919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34355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4992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8509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34355" y="330737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4992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936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34355" y="330737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4992" y="3329696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8017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24744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0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ím 2"/>
          <p:cNvSpPr txBox="1">
            <a:spLocks/>
          </p:cNvSpPr>
          <p:nvPr/>
        </p:nvSpPr>
        <p:spPr bwMode="auto">
          <a:xfrm>
            <a:off x="2207293" y="1887118"/>
            <a:ext cx="5605067" cy="821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defRPr>
            </a:lvl1pPr>
            <a:lvl2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kern="0" dirty="0" smtClean="0"/>
              <a:t>  </a:t>
            </a:r>
            <a:r>
              <a:rPr lang="hu-HU" b="0" kern="0" dirty="0" smtClean="0"/>
              <a:t>Nem lehet elkapni a rablót???</a:t>
            </a:r>
            <a:endParaRPr lang="hu-HU" b="0" kern="0" dirty="0"/>
          </a:p>
        </p:txBody>
      </p:sp>
    </p:spTree>
    <p:extLst>
      <p:ext uri="{BB962C8B-B14F-4D97-AF65-F5344CB8AC3E}">
        <p14:creationId xmlns:p14="http://schemas.microsoft.com/office/powerpoint/2010/main" val="3373804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48828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433520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81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53739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433520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4123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53739" y="2524939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234355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7541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53739" y="3334675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234355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5550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53739" y="3334675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8760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435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890539" y="3334675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8760" y="4121784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721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890539" y="3334675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8760" y="5035571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006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890539" y="2537608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8760" y="5035571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4315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890539" y="2537608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890539" y="4149080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6002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456384"/>
            <a:ext cx="2843808" cy="21328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0440"/>
            <a:ext cx="2961042" cy="4428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15" y="1160440"/>
            <a:ext cx="5637073" cy="44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1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62408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890539" y="4149080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5202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062408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890539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650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56672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890539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8943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4256672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4992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208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460816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5044992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60945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460816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256672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97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627784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256672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0398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627784" y="2523960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447168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1081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627784" y="1700808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447168" y="3334675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207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627784" y="1700808"/>
            <a:ext cx="265637" cy="265637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447168" y="2520192"/>
            <a:ext cx="265637" cy="2656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358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456384"/>
            <a:ext cx="2843808" cy="21328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3" y="1196752"/>
            <a:ext cx="2835608" cy="21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ím 2"/>
          <p:cNvSpPr txBox="1">
            <a:spLocks/>
          </p:cNvSpPr>
          <p:nvPr/>
        </p:nvSpPr>
        <p:spPr bwMode="auto">
          <a:xfrm>
            <a:off x="2207293" y="1887118"/>
            <a:ext cx="5461051" cy="1757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defRPr>
            </a:lvl1pPr>
            <a:lvl2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b="0" kern="0" dirty="0" smtClean="0"/>
              <a:t>A csendőrnek meg kell kerülnie a háromszög alakú házat!!!</a:t>
            </a:r>
          </a:p>
          <a:p>
            <a:endParaRPr lang="hu-HU" b="0" kern="0" dirty="0" smtClean="0"/>
          </a:p>
          <a:p>
            <a:r>
              <a:rPr lang="hu-HU" b="0" kern="0" dirty="0" smtClean="0"/>
              <a:t>De miért???</a:t>
            </a:r>
            <a:endParaRPr lang="hu-HU" b="0" kern="0" dirty="0"/>
          </a:p>
        </p:txBody>
      </p:sp>
    </p:spTree>
    <p:extLst>
      <p:ext uri="{BB962C8B-B14F-4D97-AF65-F5344CB8AC3E}">
        <p14:creationId xmlns:p14="http://schemas.microsoft.com/office/powerpoint/2010/main" val="199225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293" y="122830"/>
            <a:ext cx="5605067" cy="821802"/>
          </a:xfrm>
        </p:spPr>
        <p:txBody>
          <a:bodyPr/>
          <a:lstStyle/>
          <a:p>
            <a:r>
              <a:rPr lang="hu-HU" dirty="0" smtClean="0"/>
              <a:t>  Rabló - csendőr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2123728" y="1196752"/>
            <a:ext cx="4515837" cy="4515837"/>
            <a:chOff x="2144" y="1964"/>
            <a:chExt cx="3060" cy="306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44" y="1964"/>
              <a:ext cx="306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324" y="2144"/>
              <a:ext cx="2700" cy="2700"/>
            </a:xfrm>
            <a:custGeom>
              <a:avLst/>
              <a:gdLst>
                <a:gd name="T0" fmla="*/ 2766 w 2340"/>
                <a:gd name="T1" fmla="*/ 3594 h 2340"/>
                <a:gd name="T2" fmla="*/ 3594 w 2340"/>
                <a:gd name="T3" fmla="*/ 2766 h 2340"/>
                <a:gd name="T4" fmla="*/ 3594 w 2340"/>
                <a:gd name="T5" fmla="*/ 0 h 2340"/>
                <a:gd name="T6" fmla="*/ 0 w 2340"/>
                <a:gd name="T7" fmla="*/ 0 h 2340"/>
                <a:gd name="T8" fmla="*/ 0 w 2340"/>
                <a:gd name="T9" fmla="*/ 3594 h 2340"/>
                <a:gd name="T10" fmla="*/ 2766 w 2340"/>
                <a:gd name="T11" fmla="*/ 3594 h 2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0"/>
                <a:gd name="T19" fmla="*/ 0 h 2340"/>
                <a:gd name="T20" fmla="*/ 2340 w 2340"/>
                <a:gd name="T21" fmla="*/ 2340 h 2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0" h="2340">
                  <a:moveTo>
                    <a:pt x="1800" y="2340"/>
                  </a:moveTo>
                  <a:lnTo>
                    <a:pt x="2340" y="1800"/>
                  </a:lnTo>
                  <a:lnTo>
                    <a:pt x="2340" y="0"/>
                  </a:lnTo>
                  <a:lnTo>
                    <a:pt x="0" y="0"/>
                  </a:lnTo>
                  <a:lnTo>
                    <a:pt x="0" y="2340"/>
                  </a:lnTo>
                  <a:lnTo>
                    <a:pt x="1800" y="234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68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2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6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304" y="250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268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2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6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68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22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6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304" y="358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304" y="304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6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22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684" y="4124"/>
              <a:ext cx="360" cy="3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304" y="4124"/>
              <a:ext cx="360" cy="360"/>
            </a:xfrm>
            <a:custGeom>
              <a:avLst/>
              <a:gdLst>
                <a:gd name="T0" fmla="*/ 0 w 360"/>
                <a:gd name="T1" fmla="*/ 0 h 360"/>
                <a:gd name="T2" fmla="*/ 360 w 360"/>
                <a:gd name="T3" fmla="*/ 0 h 360"/>
                <a:gd name="T4" fmla="*/ 0 w 360"/>
                <a:gd name="T5" fmla="*/ 360 h 360"/>
                <a:gd name="T6" fmla="*/ 0 w 36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360"/>
                <a:gd name="T14" fmla="*/ 360 w 36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360">
                  <a:moveTo>
                    <a:pt x="0" y="0"/>
                  </a:moveTo>
                  <a:lnTo>
                    <a:pt x="360" y="0"/>
                  </a:lnTo>
                  <a:lnTo>
                    <a:pt x="0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2627784" y="253470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21                  22                   23                   24                   25</a:t>
            </a:r>
            <a:endParaRPr lang="hu-HU" sz="1200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2627784" y="1700808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1</a:t>
            </a:r>
            <a:r>
              <a:rPr lang="hu-HU" sz="1200" dirty="0" smtClean="0"/>
              <a:t>1                  </a:t>
            </a:r>
            <a:r>
              <a:rPr lang="hu-HU" sz="1200" dirty="0"/>
              <a:t>1</a:t>
            </a:r>
            <a:r>
              <a:rPr lang="hu-HU" sz="1200" dirty="0" smtClean="0"/>
              <a:t>2                   </a:t>
            </a:r>
            <a:r>
              <a:rPr lang="hu-HU" sz="1200" dirty="0"/>
              <a:t>1</a:t>
            </a:r>
            <a:r>
              <a:rPr lang="hu-HU" sz="1200" dirty="0" smtClean="0"/>
              <a:t>3                   </a:t>
            </a:r>
            <a:r>
              <a:rPr lang="hu-HU" sz="1200" dirty="0"/>
              <a:t>1</a:t>
            </a:r>
            <a:r>
              <a:rPr lang="hu-HU" sz="1200" dirty="0" smtClean="0"/>
              <a:t>4                   </a:t>
            </a:r>
            <a:r>
              <a:rPr lang="hu-HU" sz="1200" dirty="0"/>
              <a:t>1</a:t>
            </a:r>
            <a:r>
              <a:rPr lang="hu-HU" sz="1200" dirty="0" smtClean="0"/>
              <a:t>5</a:t>
            </a:r>
            <a:endParaRPr lang="hu-HU" sz="12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2627784" y="329601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3</a:t>
            </a:r>
            <a:r>
              <a:rPr lang="hu-HU" sz="1200" dirty="0" smtClean="0"/>
              <a:t>1                  </a:t>
            </a:r>
            <a:r>
              <a:rPr lang="hu-HU" sz="1200" dirty="0"/>
              <a:t>3</a:t>
            </a:r>
            <a:r>
              <a:rPr lang="hu-HU" sz="1200" dirty="0" smtClean="0"/>
              <a:t>2                   </a:t>
            </a:r>
            <a:r>
              <a:rPr lang="hu-HU" sz="1200" dirty="0"/>
              <a:t>3</a:t>
            </a:r>
            <a:r>
              <a:rPr lang="hu-HU" sz="1200" dirty="0" smtClean="0"/>
              <a:t>3                   </a:t>
            </a:r>
            <a:r>
              <a:rPr lang="hu-HU" sz="1200" dirty="0"/>
              <a:t>3</a:t>
            </a:r>
            <a:r>
              <a:rPr lang="hu-HU" sz="1200" dirty="0" smtClean="0"/>
              <a:t>4                   35</a:t>
            </a:r>
            <a:endParaRPr lang="hu-HU" sz="1200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2627784" y="4146465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4</a:t>
            </a:r>
            <a:r>
              <a:rPr lang="hu-HU" sz="1200" dirty="0" smtClean="0"/>
              <a:t>1                  </a:t>
            </a:r>
            <a:r>
              <a:rPr lang="hu-HU" sz="1200" dirty="0"/>
              <a:t>4</a:t>
            </a:r>
            <a:r>
              <a:rPr lang="hu-HU" sz="1200" dirty="0" smtClean="0"/>
              <a:t>2                   </a:t>
            </a:r>
            <a:r>
              <a:rPr lang="hu-HU" sz="1200" dirty="0"/>
              <a:t>4</a:t>
            </a:r>
            <a:r>
              <a:rPr lang="hu-HU" sz="1200" dirty="0" smtClean="0"/>
              <a:t>3                   </a:t>
            </a:r>
            <a:r>
              <a:rPr lang="hu-HU" sz="1200" dirty="0"/>
              <a:t>4</a:t>
            </a:r>
            <a:r>
              <a:rPr lang="hu-HU" sz="1200" dirty="0" smtClean="0"/>
              <a:t>4                   </a:t>
            </a:r>
            <a:r>
              <a:rPr lang="hu-HU" sz="1200" dirty="0"/>
              <a:t>4</a:t>
            </a:r>
            <a:r>
              <a:rPr lang="hu-HU" sz="1200" dirty="0" smtClean="0"/>
              <a:t>5</a:t>
            </a:r>
            <a:endParaRPr lang="hu-HU" sz="12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2627784" y="4924905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5</a:t>
            </a:r>
            <a:r>
              <a:rPr lang="hu-HU" sz="1200" dirty="0" smtClean="0"/>
              <a:t>1                  </a:t>
            </a:r>
            <a:r>
              <a:rPr lang="hu-HU" sz="1200" dirty="0"/>
              <a:t>5</a:t>
            </a:r>
            <a:r>
              <a:rPr lang="hu-HU" sz="1200" dirty="0" smtClean="0"/>
              <a:t>2                   </a:t>
            </a:r>
            <a:r>
              <a:rPr lang="hu-HU" sz="1200" dirty="0"/>
              <a:t>5</a:t>
            </a:r>
            <a:r>
              <a:rPr lang="hu-HU" sz="1200" dirty="0" smtClean="0"/>
              <a:t>3                   54                  </a:t>
            </a:r>
            <a:endParaRPr lang="hu-HU" sz="1200" dirty="0"/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4243024" y="2542587"/>
            <a:ext cx="265637" cy="2656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53" name="Oval 23"/>
          <p:cNvSpPr>
            <a:spLocks noChangeArrowheads="1"/>
          </p:cNvSpPr>
          <p:nvPr/>
        </p:nvSpPr>
        <p:spPr bwMode="auto">
          <a:xfrm>
            <a:off x="3433520" y="4157827"/>
            <a:ext cx="265637" cy="265637"/>
          </a:xfrm>
          <a:prstGeom prst="ellips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7083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63689" y="122830"/>
            <a:ext cx="7344815" cy="821802"/>
          </a:xfrm>
        </p:spPr>
        <p:txBody>
          <a:bodyPr/>
          <a:lstStyle/>
          <a:p>
            <a:r>
              <a:rPr lang="hu-HU" dirty="0" smtClean="0"/>
              <a:t>  Kocka – három színnel</a:t>
            </a:r>
            <a:endParaRPr lang="hu-HU" dirty="0"/>
          </a:p>
        </p:txBody>
      </p:sp>
      <p:pic>
        <p:nvPicPr>
          <p:cNvPr id="13" name="Kép 1" descr="WP_00023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831978" cy="43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6" descr="WP_0002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832648" cy="43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3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63689" y="122830"/>
            <a:ext cx="7344815" cy="821802"/>
          </a:xfrm>
        </p:spPr>
        <p:txBody>
          <a:bodyPr/>
          <a:lstStyle/>
          <a:p>
            <a:r>
              <a:rPr lang="hu-HU" dirty="0" smtClean="0"/>
              <a:t>  Kocka – három színnel</a:t>
            </a:r>
            <a:endParaRPr lang="hu-HU" dirty="0"/>
          </a:p>
        </p:txBody>
      </p:sp>
      <p:pic>
        <p:nvPicPr>
          <p:cNvPr id="9" name="Kép 1" descr="WP_0002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3" y="1196752"/>
            <a:ext cx="5831299" cy="437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1" descr="WP_00023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833983" cy="437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" descr="WP_00022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3" y="1196752"/>
            <a:ext cx="5820140" cy="43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90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75656" y="122830"/>
            <a:ext cx="6192688" cy="857898"/>
          </a:xfrm>
        </p:spPr>
        <p:txBody>
          <a:bodyPr/>
          <a:lstStyle/>
          <a:p>
            <a:pPr algn="ctr"/>
            <a:r>
              <a:rPr lang="hu-HU" dirty="0" smtClean="0"/>
              <a:t>  </a:t>
            </a:r>
            <a:r>
              <a:rPr lang="hu-HU" dirty="0" err="1" smtClean="0"/>
              <a:t>Nim</a:t>
            </a:r>
            <a:r>
              <a:rPr lang="hu-HU" dirty="0" smtClean="0"/>
              <a:t> játékok</a:t>
            </a:r>
            <a:endParaRPr lang="hu-HU" dirty="0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1763688" y="4435896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1763688" y="1844824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1763688" y="2275656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1763688" y="2707704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1763688" y="3140968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1763688" y="3573016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1763688" y="4005064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084168" y="4437112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3923928" y="4437112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3923928" y="4005064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923928" y="3573016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923928" y="3140968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923928" y="2708920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6084168" y="4005064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6084168" y="3573016"/>
            <a:ext cx="360040" cy="3612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005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122830"/>
            <a:ext cx="7344815" cy="821802"/>
          </a:xfrm>
        </p:spPr>
        <p:txBody>
          <a:bodyPr/>
          <a:lstStyle/>
          <a:p>
            <a:pPr algn="ctr"/>
            <a:r>
              <a:rPr lang="hu-HU" dirty="0" smtClean="0"/>
              <a:t>  Fordítós</a:t>
            </a:r>
            <a:endParaRPr lang="hu-HU" dirty="0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6660232" y="3355776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233975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3059832" y="3356992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377991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4499992" y="3356992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220072" y="3356992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594015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2032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122830"/>
            <a:ext cx="7344815" cy="821802"/>
          </a:xfrm>
        </p:spPr>
        <p:txBody>
          <a:bodyPr/>
          <a:lstStyle/>
          <a:p>
            <a:pPr algn="ctr"/>
            <a:r>
              <a:rPr lang="hu-HU" dirty="0" smtClean="0"/>
              <a:t>  Fordítós</a:t>
            </a:r>
            <a:endParaRPr lang="hu-HU" dirty="0"/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5940152" y="3355776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233975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666023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3059832" y="3356992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377991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4499992" y="3356992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220072" y="3356992"/>
            <a:ext cx="576064" cy="5772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49999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220072" y="3356992"/>
            <a:ext cx="576064" cy="57728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712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75656" y="122830"/>
            <a:ext cx="7344815" cy="821802"/>
          </a:xfrm>
        </p:spPr>
        <p:txBody>
          <a:bodyPr/>
          <a:lstStyle/>
          <a:p>
            <a:r>
              <a:rPr lang="hu-HU" dirty="0" smtClean="0"/>
              <a:t>  Pontos lépés</a:t>
            </a:r>
            <a:endParaRPr lang="hu-HU" dirty="0"/>
          </a:p>
        </p:txBody>
      </p:sp>
      <p:pic>
        <p:nvPicPr>
          <p:cNvPr id="7" name="Kép 3" descr="WP_0002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78244" cy="478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35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5496" y="116632"/>
            <a:ext cx="5616624" cy="828000"/>
          </a:xfrm>
        </p:spPr>
        <p:txBody>
          <a:bodyPr/>
          <a:lstStyle/>
          <a:p>
            <a:r>
              <a:rPr lang="hu-HU" dirty="0" smtClean="0"/>
              <a:t>  Kirakós játék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504" y="1052736"/>
            <a:ext cx="88114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Vágjátok ki az ábrán látható síkidomokat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kartonpapírból.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négyzetrács segít, hogy pontos másolatokat készítsetek. </a:t>
            </a:r>
          </a:p>
          <a:p>
            <a:endParaRPr lang="hu-HU" dirty="0"/>
          </a:p>
        </p:txBody>
      </p:sp>
      <p:cxnSp>
        <p:nvCxnSpPr>
          <p:cNvPr id="2126" name="AutoShape 78"/>
          <p:cNvCxnSpPr>
            <a:cxnSpLocks noChangeShapeType="1"/>
          </p:cNvCxnSpPr>
          <p:nvPr/>
        </p:nvCxnSpPr>
        <p:spPr bwMode="auto">
          <a:xfrm>
            <a:off x="2190750" y="6021388"/>
            <a:ext cx="25146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AutoShape 79"/>
          <p:cNvCxnSpPr>
            <a:cxnSpLocks noChangeShapeType="1"/>
          </p:cNvCxnSpPr>
          <p:nvPr/>
        </p:nvCxnSpPr>
        <p:spPr bwMode="auto">
          <a:xfrm>
            <a:off x="3235374" y="8397552"/>
            <a:ext cx="4751512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8" name="Rectangle 117"/>
          <p:cNvSpPr>
            <a:spLocks noChangeArrowheads="1"/>
          </p:cNvSpPr>
          <p:nvPr/>
        </p:nvSpPr>
        <p:spPr bwMode="auto">
          <a:xfrm>
            <a:off x="1044623" y="2376163"/>
            <a:ext cx="172782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079" name="Group 80"/>
          <p:cNvGrpSpPr>
            <a:grpSpLocks noChangeAspect="1"/>
          </p:cNvGrpSpPr>
          <p:nvPr/>
        </p:nvGrpSpPr>
        <p:grpSpPr bwMode="auto">
          <a:xfrm>
            <a:off x="2915816" y="2132856"/>
            <a:ext cx="6021298" cy="3288147"/>
            <a:chOff x="1965" y="7156"/>
            <a:chExt cx="3960" cy="2162"/>
          </a:xfrm>
        </p:grpSpPr>
        <p:sp>
          <p:nvSpPr>
            <p:cNvPr id="1080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965" y="7156"/>
              <a:ext cx="3960" cy="2162"/>
            </a:xfrm>
            <a:prstGeom prst="rect">
              <a:avLst/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1" name="AutoShape 115"/>
            <p:cNvSpPr>
              <a:spLocks noChangeShapeType="1"/>
            </p:cNvSpPr>
            <p:nvPr/>
          </p:nvSpPr>
          <p:spPr bwMode="auto">
            <a:xfrm>
              <a:off x="214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2" name="AutoShape 114"/>
            <p:cNvSpPr>
              <a:spLocks noChangeShapeType="1"/>
            </p:cNvSpPr>
            <p:nvPr/>
          </p:nvSpPr>
          <p:spPr bwMode="auto">
            <a:xfrm>
              <a:off x="232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3" name="AutoShape 113"/>
            <p:cNvSpPr>
              <a:spLocks noChangeShapeType="1"/>
            </p:cNvSpPr>
            <p:nvPr/>
          </p:nvSpPr>
          <p:spPr bwMode="auto">
            <a:xfrm>
              <a:off x="25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4" name="AutoShape 112"/>
            <p:cNvSpPr>
              <a:spLocks noChangeShapeType="1"/>
            </p:cNvSpPr>
            <p:nvPr/>
          </p:nvSpPr>
          <p:spPr bwMode="auto">
            <a:xfrm>
              <a:off x="26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5" name="AutoShape 111"/>
            <p:cNvSpPr>
              <a:spLocks noChangeShapeType="1"/>
            </p:cNvSpPr>
            <p:nvPr/>
          </p:nvSpPr>
          <p:spPr bwMode="auto">
            <a:xfrm>
              <a:off x="28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6" name="AutoShape 110"/>
            <p:cNvSpPr>
              <a:spLocks noChangeShapeType="1"/>
            </p:cNvSpPr>
            <p:nvPr/>
          </p:nvSpPr>
          <p:spPr bwMode="auto">
            <a:xfrm>
              <a:off x="30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7" name="AutoShape 109"/>
            <p:cNvSpPr>
              <a:spLocks noChangeShapeType="1"/>
            </p:cNvSpPr>
            <p:nvPr/>
          </p:nvSpPr>
          <p:spPr bwMode="auto">
            <a:xfrm>
              <a:off x="32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2" name="AutoShape 108"/>
            <p:cNvSpPr>
              <a:spLocks noChangeShapeType="1"/>
            </p:cNvSpPr>
            <p:nvPr/>
          </p:nvSpPr>
          <p:spPr bwMode="auto">
            <a:xfrm>
              <a:off x="34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3" name="AutoShape 107"/>
            <p:cNvSpPr>
              <a:spLocks noChangeShapeType="1"/>
            </p:cNvSpPr>
            <p:nvPr/>
          </p:nvSpPr>
          <p:spPr bwMode="auto">
            <a:xfrm>
              <a:off x="35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4" name="AutoShape 106"/>
            <p:cNvSpPr>
              <a:spLocks noChangeShapeType="1"/>
            </p:cNvSpPr>
            <p:nvPr/>
          </p:nvSpPr>
          <p:spPr bwMode="auto">
            <a:xfrm>
              <a:off x="37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5" name="AutoShape 105"/>
            <p:cNvSpPr>
              <a:spLocks noChangeShapeType="1"/>
            </p:cNvSpPr>
            <p:nvPr/>
          </p:nvSpPr>
          <p:spPr bwMode="auto">
            <a:xfrm>
              <a:off x="39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6" name="AutoShape 104"/>
            <p:cNvSpPr>
              <a:spLocks noChangeShapeType="1"/>
            </p:cNvSpPr>
            <p:nvPr/>
          </p:nvSpPr>
          <p:spPr bwMode="auto">
            <a:xfrm>
              <a:off x="41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7" name="AutoShape 103"/>
            <p:cNvSpPr>
              <a:spLocks noChangeShapeType="1"/>
            </p:cNvSpPr>
            <p:nvPr/>
          </p:nvSpPr>
          <p:spPr bwMode="auto">
            <a:xfrm>
              <a:off x="43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8" name="AutoShape 102"/>
            <p:cNvSpPr>
              <a:spLocks noChangeShapeType="1"/>
            </p:cNvSpPr>
            <p:nvPr/>
          </p:nvSpPr>
          <p:spPr bwMode="auto">
            <a:xfrm>
              <a:off x="44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9" name="AutoShape 101"/>
            <p:cNvSpPr>
              <a:spLocks noChangeShapeType="1"/>
            </p:cNvSpPr>
            <p:nvPr/>
          </p:nvSpPr>
          <p:spPr bwMode="auto">
            <a:xfrm>
              <a:off x="46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0" name="AutoShape 100"/>
            <p:cNvSpPr>
              <a:spLocks noChangeShapeType="1"/>
            </p:cNvSpPr>
            <p:nvPr/>
          </p:nvSpPr>
          <p:spPr bwMode="auto">
            <a:xfrm>
              <a:off x="48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1" name="AutoShape 99"/>
            <p:cNvSpPr>
              <a:spLocks noChangeShapeType="1"/>
            </p:cNvSpPr>
            <p:nvPr/>
          </p:nvSpPr>
          <p:spPr bwMode="auto">
            <a:xfrm>
              <a:off x="50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2" name="AutoShape 98"/>
            <p:cNvSpPr>
              <a:spLocks noChangeShapeType="1"/>
            </p:cNvSpPr>
            <p:nvPr/>
          </p:nvSpPr>
          <p:spPr bwMode="auto">
            <a:xfrm>
              <a:off x="52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3" name="AutoShape 97"/>
            <p:cNvSpPr>
              <a:spLocks noChangeShapeType="1"/>
            </p:cNvSpPr>
            <p:nvPr/>
          </p:nvSpPr>
          <p:spPr bwMode="auto">
            <a:xfrm>
              <a:off x="53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4" name="AutoShape 96"/>
            <p:cNvSpPr>
              <a:spLocks noChangeShapeType="1"/>
            </p:cNvSpPr>
            <p:nvPr/>
          </p:nvSpPr>
          <p:spPr bwMode="auto">
            <a:xfrm>
              <a:off x="55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5" name="AutoShape 95"/>
            <p:cNvSpPr>
              <a:spLocks noChangeShapeType="1"/>
            </p:cNvSpPr>
            <p:nvPr/>
          </p:nvSpPr>
          <p:spPr bwMode="auto">
            <a:xfrm>
              <a:off x="57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8" name="AutoShape 94"/>
            <p:cNvSpPr>
              <a:spLocks noChangeShapeType="1"/>
            </p:cNvSpPr>
            <p:nvPr/>
          </p:nvSpPr>
          <p:spPr bwMode="auto">
            <a:xfrm>
              <a:off x="1965" y="9135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9" name="AutoShape 93"/>
            <p:cNvSpPr>
              <a:spLocks noChangeShapeType="1"/>
            </p:cNvSpPr>
            <p:nvPr/>
          </p:nvSpPr>
          <p:spPr bwMode="auto">
            <a:xfrm>
              <a:off x="1965" y="89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0" name="AutoShape 92"/>
            <p:cNvSpPr>
              <a:spLocks noChangeShapeType="1"/>
            </p:cNvSpPr>
            <p:nvPr/>
          </p:nvSpPr>
          <p:spPr bwMode="auto">
            <a:xfrm>
              <a:off x="1965" y="87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1" name="AutoShape 91"/>
            <p:cNvSpPr>
              <a:spLocks noChangeShapeType="1"/>
            </p:cNvSpPr>
            <p:nvPr/>
          </p:nvSpPr>
          <p:spPr bwMode="auto">
            <a:xfrm>
              <a:off x="1965" y="85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2" name="AutoShape 90"/>
            <p:cNvSpPr>
              <a:spLocks noChangeShapeType="1"/>
            </p:cNvSpPr>
            <p:nvPr/>
          </p:nvSpPr>
          <p:spPr bwMode="auto">
            <a:xfrm>
              <a:off x="1965" y="82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3" name="AutoShape 89"/>
            <p:cNvSpPr>
              <a:spLocks noChangeShapeType="1"/>
            </p:cNvSpPr>
            <p:nvPr/>
          </p:nvSpPr>
          <p:spPr bwMode="auto">
            <a:xfrm>
              <a:off x="1965" y="80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4" name="AutoShape 88"/>
            <p:cNvSpPr>
              <a:spLocks noChangeShapeType="1"/>
            </p:cNvSpPr>
            <p:nvPr/>
          </p:nvSpPr>
          <p:spPr bwMode="auto">
            <a:xfrm>
              <a:off x="1965" y="78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5" name="AutoShape 87"/>
            <p:cNvSpPr>
              <a:spLocks noChangeShapeType="1"/>
            </p:cNvSpPr>
            <p:nvPr/>
          </p:nvSpPr>
          <p:spPr bwMode="auto">
            <a:xfrm>
              <a:off x="1965" y="76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6" name="AutoShape 86"/>
            <p:cNvSpPr>
              <a:spLocks noChangeShapeType="1"/>
            </p:cNvSpPr>
            <p:nvPr/>
          </p:nvSpPr>
          <p:spPr bwMode="auto">
            <a:xfrm>
              <a:off x="1965" y="75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7" name="AutoShape 85"/>
            <p:cNvSpPr>
              <a:spLocks noChangeShapeType="1"/>
            </p:cNvSpPr>
            <p:nvPr/>
          </p:nvSpPr>
          <p:spPr bwMode="auto">
            <a:xfrm>
              <a:off x="1965" y="73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8" name="AutoShape 84"/>
            <p:cNvSpPr>
              <a:spLocks noChangeShapeType="1"/>
            </p:cNvSpPr>
            <p:nvPr/>
          </p:nvSpPr>
          <p:spPr bwMode="auto">
            <a:xfrm>
              <a:off x="1965" y="84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9" name="Freeform 83"/>
            <p:cNvSpPr>
              <a:spLocks/>
            </p:cNvSpPr>
            <p:nvPr/>
          </p:nvSpPr>
          <p:spPr bwMode="auto">
            <a:xfrm>
              <a:off x="4485" y="7157"/>
              <a:ext cx="1440" cy="2160"/>
            </a:xfrm>
            <a:custGeom>
              <a:avLst/>
              <a:gdLst>
                <a:gd name="T0" fmla="*/ 540 w 1440"/>
                <a:gd name="T1" fmla="*/ 0 h 2160"/>
                <a:gd name="T2" fmla="*/ 0 w 1440"/>
                <a:gd name="T3" fmla="*/ 1080 h 2160"/>
                <a:gd name="T4" fmla="*/ 540 w 1440"/>
                <a:gd name="T5" fmla="*/ 2160 h 2160"/>
                <a:gd name="T6" fmla="*/ 1440 w 1440"/>
                <a:gd name="T7" fmla="*/ 360 h 2160"/>
                <a:gd name="T8" fmla="*/ 720 w 1440"/>
                <a:gd name="T9" fmla="*/ 360 h 2160"/>
                <a:gd name="T10" fmla="*/ 540 w 144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440" y="360"/>
                  </a:lnTo>
                  <a:lnTo>
                    <a:pt x="720" y="36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D6E3BC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0" name="Freeform 82"/>
            <p:cNvSpPr>
              <a:spLocks/>
            </p:cNvSpPr>
            <p:nvPr/>
          </p:nvSpPr>
          <p:spPr bwMode="auto">
            <a:xfrm>
              <a:off x="3225" y="7156"/>
              <a:ext cx="1260" cy="2161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2DBDB"/>
            </a:solidFill>
            <a:ln w="9525">
              <a:solidFill>
                <a:srgbClr val="5F497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1" name="Freeform 81"/>
            <p:cNvSpPr>
              <a:spLocks/>
            </p:cNvSpPr>
            <p:nvPr/>
          </p:nvSpPr>
          <p:spPr bwMode="auto">
            <a:xfrm>
              <a:off x="1965" y="7157"/>
              <a:ext cx="1260" cy="2160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94363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7" name="Szövegdoboz 126"/>
          <p:cNvSpPr txBox="1"/>
          <p:nvPr/>
        </p:nvSpPr>
        <p:spPr>
          <a:xfrm>
            <a:off x="169623" y="2188564"/>
            <a:ext cx="2674185" cy="311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 az első és a második síkidomot egymáshoz illeszteni,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középpontosan;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tengelyesen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szimmetrikus alakzatot kapjunk?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713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5496" y="116632"/>
            <a:ext cx="5616624" cy="828000"/>
          </a:xfrm>
        </p:spPr>
        <p:txBody>
          <a:bodyPr/>
          <a:lstStyle/>
          <a:p>
            <a:r>
              <a:rPr lang="hu-HU" dirty="0" smtClean="0"/>
              <a:t>  </a:t>
            </a:r>
            <a:r>
              <a:rPr lang="hu-HU" dirty="0"/>
              <a:t>Kirakós játék</a:t>
            </a:r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7504" y="1052736"/>
            <a:ext cx="88114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Dolgozzatok két-három fős csoportokban! A síkidomok az összeillesztésnél akár meg is fordíthatók! Ha a három kérdésből kettőre megtaláljátok a választ, az már nagyon jó!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cxnSp>
        <p:nvCxnSpPr>
          <p:cNvPr id="2126" name="AutoShape 78"/>
          <p:cNvCxnSpPr>
            <a:cxnSpLocks noChangeShapeType="1"/>
          </p:cNvCxnSpPr>
          <p:nvPr/>
        </p:nvCxnSpPr>
        <p:spPr bwMode="auto">
          <a:xfrm>
            <a:off x="2190750" y="6021388"/>
            <a:ext cx="2514600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AutoShape 79"/>
          <p:cNvCxnSpPr>
            <a:cxnSpLocks noChangeShapeType="1"/>
          </p:cNvCxnSpPr>
          <p:nvPr/>
        </p:nvCxnSpPr>
        <p:spPr bwMode="auto">
          <a:xfrm>
            <a:off x="3235374" y="8397552"/>
            <a:ext cx="4751512" cy="0"/>
          </a:xfrm>
          <a:prstGeom prst="straightConnector1">
            <a:avLst/>
          </a:prstGeom>
          <a:noFill/>
          <a:ln w="9525">
            <a:solidFill>
              <a:srgbClr val="D8D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8" name="Rectangle 117"/>
          <p:cNvSpPr>
            <a:spLocks noChangeArrowheads="1"/>
          </p:cNvSpPr>
          <p:nvPr/>
        </p:nvSpPr>
        <p:spPr bwMode="auto">
          <a:xfrm>
            <a:off x="1044623" y="2376163"/>
            <a:ext cx="172782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079" name="Group 80"/>
          <p:cNvGrpSpPr>
            <a:grpSpLocks noChangeAspect="1"/>
          </p:cNvGrpSpPr>
          <p:nvPr/>
        </p:nvGrpSpPr>
        <p:grpSpPr bwMode="auto">
          <a:xfrm>
            <a:off x="2915816" y="2132856"/>
            <a:ext cx="6021298" cy="3288147"/>
            <a:chOff x="1965" y="7156"/>
            <a:chExt cx="3960" cy="2162"/>
          </a:xfrm>
        </p:grpSpPr>
        <p:sp>
          <p:nvSpPr>
            <p:cNvPr id="1080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965" y="7156"/>
              <a:ext cx="3960" cy="2162"/>
            </a:xfrm>
            <a:prstGeom prst="rect">
              <a:avLst/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1" name="AutoShape 115"/>
            <p:cNvSpPr>
              <a:spLocks noChangeShapeType="1"/>
            </p:cNvSpPr>
            <p:nvPr/>
          </p:nvSpPr>
          <p:spPr bwMode="auto">
            <a:xfrm>
              <a:off x="214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2" name="AutoShape 114"/>
            <p:cNvSpPr>
              <a:spLocks noChangeShapeType="1"/>
            </p:cNvSpPr>
            <p:nvPr/>
          </p:nvSpPr>
          <p:spPr bwMode="auto">
            <a:xfrm>
              <a:off x="232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3" name="AutoShape 113"/>
            <p:cNvSpPr>
              <a:spLocks noChangeShapeType="1"/>
            </p:cNvSpPr>
            <p:nvPr/>
          </p:nvSpPr>
          <p:spPr bwMode="auto">
            <a:xfrm>
              <a:off x="25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4" name="AutoShape 112"/>
            <p:cNvSpPr>
              <a:spLocks noChangeShapeType="1"/>
            </p:cNvSpPr>
            <p:nvPr/>
          </p:nvSpPr>
          <p:spPr bwMode="auto">
            <a:xfrm>
              <a:off x="26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5" name="AutoShape 111"/>
            <p:cNvSpPr>
              <a:spLocks noChangeShapeType="1"/>
            </p:cNvSpPr>
            <p:nvPr/>
          </p:nvSpPr>
          <p:spPr bwMode="auto">
            <a:xfrm>
              <a:off x="28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6" name="AutoShape 110"/>
            <p:cNvSpPr>
              <a:spLocks noChangeShapeType="1"/>
            </p:cNvSpPr>
            <p:nvPr/>
          </p:nvSpPr>
          <p:spPr bwMode="auto">
            <a:xfrm>
              <a:off x="30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7" name="AutoShape 109"/>
            <p:cNvSpPr>
              <a:spLocks noChangeShapeType="1"/>
            </p:cNvSpPr>
            <p:nvPr/>
          </p:nvSpPr>
          <p:spPr bwMode="auto">
            <a:xfrm>
              <a:off x="32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2" name="AutoShape 108"/>
            <p:cNvSpPr>
              <a:spLocks noChangeShapeType="1"/>
            </p:cNvSpPr>
            <p:nvPr/>
          </p:nvSpPr>
          <p:spPr bwMode="auto">
            <a:xfrm>
              <a:off x="34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3" name="AutoShape 107"/>
            <p:cNvSpPr>
              <a:spLocks noChangeShapeType="1"/>
            </p:cNvSpPr>
            <p:nvPr/>
          </p:nvSpPr>
          <p:spPr bwMode="auto">
            <a:xfrm>
              <a:off x="35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4" name="AutoShape 106"/>
            <p:cNvSpPr>
              <a:spLocks noChangeShapeType="1"/>
            </p:cNvSpPr>
            <p:nvPr/>
          </p:nvSpPr>
          <p:spPr bwMode="auto">
            <a:xfrm>
              <a:off x="376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5" name="AutoShape 105"/>
            <p:cNvSpPr>
              <a:spLocks noChangeShapeType="1"/>
            </p:cNvSpPr>
            <p:nvPr/>
          </p:nvSpPr>
          <p:spPr bwMode="auto">
            <a:xfrm>
              <a:off x="39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6" name="AutoShape 104"/>
            <p:cNvSpPr>
              <a:spLocks noChangeShapeType="1"/>
            </p:cNvSpPr>
            <p:nvPr/>
          </p:nvSpPr>
          <p:spPr bwMode="auto">
            <a:xfrm>
              <a:off x="41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7" name="AutoShape 103"/>
            <p:cNvSpPr>
              <a:spLocks noChangeShapeType="1"/>
            </p:cNvSpPr>
            <p:nvPr/>
          </p:nvSpPr>
          <p:spPr bwMode="auto">
            <a:xfrm>
              <a:off x="43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8" name="AutoShape 102"/>
            <p:cNvSpPr>
              <a:spLocks noChangeShapeType="1"/>
            </p:cNvSpPr>
            <p:nvPr/>
          </p:nvSpPr>
          <p:spPr bwMode="auto">
            <a:xfrm>
              <a:off x="448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9" name="AutoShape 101"/>
            <p:cNvSpPr>
              <a:spLocks noChangeShapeType="1"/>
            </p:cNvSpPr>
            <p:nvPr/>
          </p:nvSpPr>
          <p:spPr bwMode="auto">
            <a:xfrm>
              <a:off x="46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0" name="AutoShape 100"/>
            <p:cNvSpPr>
              <a:spLocks noChangeShapeType="1"/>
            </p:cNvSpPr>
            <p:nvPr/>
          </p:nvSpPr>
          <p:spPr bwMode="auto">
            <a:xfrm>
              <a:off x="48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1" name="AutoShape 99"/>
            <p:cNvSpPr>
              <a:spLocks noChangeShapeType="1"/>
            </p:cNvSpPr>
            <p:nvPr/>
          </p:nvSpPr>
          <p:spPr bwMode="auto">
            <a:xfrm>
              <a:off x="502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2" name="AutoShape 98"/>
            <p:cNvSpPr>
              <a:spLocks noChangeShapeType="1"/>
            </p:cNvSpPr>
            <p:nvPr/>
          </p:nvSpPr>
          <p:spPr bwMode="auto">
            <a:xfrm>
              <a:off x="520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3" name="AutoShape 97"/>
            <p:cNvSpPr>
              <a:spLocks noChangeShapeType="1"/>
            </p:cNvSpPr>
            <p:nvPr/>
          </p:nvSpPr>
          <p:spPr bwMode="auto">
            <a:xfrm>
              <a:off x="5385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4" name="AutoShape 96"/>
            <p:cNvSpPr>
              <a:spLocks noChangeShapeType="1"/>
            </p:cNvSpPr>
            <p:nvPr/>
          </p:nvSpPr>
          <p:spPr bwMode="auto">
            <a:xfrm>
              <a:off x="556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5" name="AutoShape 95"/>
            <p:cNvSpPr>
              <a:spLocks noChangeShapeType="1"/>
            </p:cNvSpPr>
            <p:nvPr/>
          </p:nvSpPr>
          <p:spPr bwMode="auto">
            <a:xfrm>
              <a:off x="5744" y="7157"/>
              <a:ext cx="1" cy="2160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8" name="AutoShape 94"/>
            <p:cNvSpPr>
              <a:spLocks noChangeShapeType="1"/>
            </p:cNvSpPr>
            <p:nvPr/>
          </p:nvSpPr>
          <p:spPr bwMode="auto">
            <a:xfrm>
              <a:off x="1965" y="9135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9" name="AutoShape 93"/>
            <p:cNvSpPr>
              <a:spLocks noChangeShapeType="1"/>
            </p:cNvSpPr>
            <p:nvPr/>
          </p:nvSpPr>
          <p:spPr bwMode="auto">
            <a:xfrm>
              <a:off x="1965" y="89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0" name="AutoShape 92"/>
            <p:cNvSpPr>
              <a:spLocks noChangeShapeType="1"/>
            </p:cNvSpPr>
            <p:nvPr/>
          </p:nvSpPr>
          <p:spPr bwMode="auto">
            <a:xfrm>
              <a:off x="1965" y="87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1" name="AutoShape 91"/>
            <p:cNvSpPr>
              <a:spLocks noChangeShapeType="1"/>
            </p:cNvSpPr>
            <p:nvPr/>
          </p:nvSpPr>
          <p:spPr bwMode="auto">
            <a:xfrm>
              <a:off x="1965" y="85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2" name="AutoShape 90"/>
            <p:cNvSpPr>
              <a:spLocks noChangeShapeType="1"/>
            </p:cNvSpPr>
            <p:nvPr/>
          </p:nvSpPr>
          <p:spPr bwMode="auto">
            <a:xfrm>
              <a:off x="1965" y="82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3" name="AutoShape 89"/>
            <p:cNvSpPr>
              <a:spLocks noChangeShapeType="1"/>
            </p:cNvSpPr>
            <p:nvPr/>
          </p:nvSpPr>
          <p:spPr bwMode="auto">
            <a:xfrm>
              <a:off x="1965" y="805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4" name="AutoShape 88"/>
            <p:cNvSpPr>
              <a:spLocks noChangeShapeType="1"/>
            </p:cNvSpPr>
            <p:nvPr/>
          </p:nvSpPr>
          <p:spPr bwMode="auto">
            <a:xfrm>
              <a:off x="1965" y="787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5" name="AutoShape 87"/>
            <p:cNvSpPr>
              <a:spLocks noChangeShapeType="1"/>
            </p:cNvSpPr>
            <p:nvPr/>
          </p:nvSpPr>
          <p:spPr bwMode="auto">
            <a:xfrm>
              <a:off x="1965" y="769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6" name="AutoShape 86"/>
            <p:cNvSpPr>
              <a:spLocks noChangeShapeType="1"/>
            </p:cNvSpPr>
            <p:nvPr/>
          </p:nvSpPr>
          <p:spPr bwMode="auto">
            <a:xfrm>
              <a:off x="1965" y="75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7" name="AutoShape 85"/>
            <p:cNvSpPr>
              <a:spLocks noChangeShapeType="1"/>
            </p:cNvSpPr>
            <p:nvPr/>
          </p:nvSpPr>
          <p:spPr bwMode="auto">
            <a:xfrm>
              <a:off x="1965" y="733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8" name="AutoShape 84"/>
            <p:cNvSpPr>
              <a:spLocks noChangeShapeType="1"/>
            </p:cNvSpPr>
            <p:nvPr/>
          </p:nvSpPr>
          <p:spPr bwMode="auto">
            <a:xfrm>
              <a:off x="1965" y="8416"/>
              <a:ext cx="3960" cy="1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9" name="Freeform 83"/>
            <p:cNvSpPr>
              <a:spLocks/>
            </p:cNvSpPr>
            <p:nvPr/>
          </p:nvSpPr>
          <p:spPr bwMode="auto">
            <a:xfrm>
              <a:off x="4485" y="7157"/>
              <a:ext cx="1440" cy="2160"/>
            </a:xfrm>
            <a:custGeom>
              <a:avLst/>
              <a:gdLst>
                <a:gd name="T0" fmla="*/ 540 w 1440"/>
                <a:gd name="T1" fmla="*/ 0 h 2160"/>
                <a:gd name="T2" fmla="*/ 0 w 1440"/>
                <a:gd name="T3" fmla="*/ 1080 h 2160"/>
                <a:gd name="T4" fmla="*/ 540 w 1440"/>
                <a:gd name="T5" fmla="*/ 2160 h 2160"/>
                <a:gd name="T6" fmla="*/ 1440 w 1440"/>
                <a:gd name="T7" fmla="*/ 360 h 2160"/>
                <a:gd name="T8" fmla="*/ 720 w 1440"/>
                <a:gd name="T9" fmla="*/ 360 h 2160"/>
                <a:gd name="T10" fmla="*/ 540 w 144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440" y="360"/>
                  </a:lnTo>
                  <a:lnTo>
                    <a:pt x="720" y="36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D6E3BC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0" name="Freeform 82"/>
            <p:cNvSpPr>
              <a:spLocks/>
            </p:cNvSpPr>
            <p:nvPr/>
          </p:nvSpPr>
          <p:spPr bwMode="auto">
            <a:xfrm>
              <a:off x="3225" y="7156"/>
              <a:ext cx="1260" cy="2161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2DBDB"/>
            </a:solidFill>
            <a:ln w="9525">
              <a:solidFill>
                <a:srgbClr val="5F497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1" name="Freeform 81"/>
            <p:cNvSpPr>
              <a:spLocks/>
            </p:cNvSpPr>
            <p:nvPr/>
          </p:nvSpPr>
          <p:spPr bwMode="auto">
            <a:xfrm>
              <a:off x="1965" y="7157"/>
              <a:ext cx="1260" cy="2160"/>
            </a:xfrm>
            <a:custGeom>
              <a:avLst/>
              <a:gdLst>
                <a:gd name="T0" fmla="*/ 540 w 1260"/>
                <a:gd name="T1" fmla="*/ 0 h 2160"/>
                <a:gd name="T2" fmla="*/ 0 w 1260"/>
                <a:gd name="T3" fmla="*/ 1080 h 2160"/>
                <a:gd name="T4" fmla="*/ 540 w 1260"/>
                <a:gd name="T5" fmla="*/ 2160 h 2160"/>
                <a:gd name="T6" fmla="*/ 1260 w 1260"/>
                <a:gd name="T7" fmla="*/ 720 h 2160"/>
                <a:gd name="T8" fmla="*/ 900 w 1260"/>
                <a:gd name="T9" fmla="*/ 720 h 2160"/>
                <a:gd name="T10" fmla="*/ 540 w 1260"/>
                <a:gd name="T1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0" h="2160">
                  <a:moveTo>
                    <a:pt x="540" y="0"/>
                  </a:moveTo>
                  <a:lnTo>
                    <a:pt x="0" y="1080"/>
                  </a:lnTo>
                  <a:lnTo>
                    <a:pt x="540" y="2160"/>
                  </a:lnTo>
                  <a:lnTo>
                    <a:pt x="1260" y="720"/>
                  </a:lnTo>
                  <a:lnTo>
                    <a:pt x="900" y="7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BD4B4"/>
            </a:solidFill>
            <a:ln w="9525">
              <a:solidFill>
                <a:srgbClr val="94363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7" name="Szövegdoboz 126"/>
          <p:cNvSpPr txBox="1"/>
          <p:nvPr/>
        </p:nvSpPr>
        <p:spPr>
          <a:xfrm>
            <a:off x="169623" y="2188564"/>
            <a:ext cx="26741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 az első és a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harmadik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síkidomot egymáshoz illeszteni, 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</a:t>
            </a:r>
          </a:p>
          <a:p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tengelyesen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szimmetrikus alakzatot kapjunk?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7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456384"/>
            <a:ext cx="2843808" cy="21328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3" y="1196752"/>
            <a:ext cx="2835608" cy="21267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3" y="1196752"/>
            <a:ext cx="552715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7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122830"/>
            <a:ext cx="7344815" cy="821802"/>
          </a:xfrm>
        </p:spPr>
        <p:txBody>
          <a:bodyPr/>
          <a:lstStyle/>
          <a:p>
            <a:pPr algn="ctr"/>
            <a:r>
              <a:rPr lang="hu-HU" dirty="0" smtClean="0"/>
              <a:t>  </a:t>
            </a:r>
            <a:r>
              <a:rPr lang="hu-HU" dirty="0" err="1" smtClean="0"/>
              <a:t>Matematico</a:t>
            </a:r>
            <a:endParaRPr lang="hu-H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766" y="1133963"/>
            <a:ext cx="8766735" cy="450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0798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75656" y="122830"/>
            <a:ext cx="7344815" cy="821802"/>
          </a:xfrm>
        </p:spPr>
        <p:txBody>
          <a:bodyPr/>
          <a:lstStyle/>
          <a:p>
            <a:r>
              <a:rPr lang="hu-HU" dirty="0" smtClean="0"/>
              <a:t>  Összeillesztem! Te szétszeded?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1196752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5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75656" y="122830"/>
            <a:ext cx="7344815" cy="821802"/>
          </a:xfrm>
        </p:spPr>
        <p:txBody>
          <a:bodyPr/>
          <a:lstStyle/>
          <a:p>
            <a:r>
              <a:rPr lang="hu-HU" dirty="0" smtClean="0"/>
              <a:t>  Összeillesztem! Te szétszeded?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32848"/>
            <a:ext cx="5820016" cy="43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22830"/>
            <a:ext cx="8352927" cy="821802"/>
          </a:xfrm>
        </p:spPr>
        <p:txBody>
          <a:bodyPr/>
          <a:lstStyle/>
          <a:p>
            <a:r>
              <a:rPr lang="hu-HU" dirty="0" smtClean="0"/>
              <a:t>  Játék és zsonglőrködés matematikaórán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779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456384"/>
            <a:ext cx="2843808" cy="21328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3" y="1196752"/>
            <a:ext cx="2835608" cy="21267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241946"/>
            <a:ext cx="5472609" cy="43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1522136"/>
            <a:ext cx="6840761" cy="82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rgbClr val="000000"/>
                </a:solidFill>
                <a:latin typeface="Verdana" pitchFamily="34" charset="0"/>
                <a:ea typeface="+mj-ea"/>
                <a:cs typeface="+mj-cs"/>
              </a:defRPr>
            </a:lvl1pPr>
            <a:lvl2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l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hu-HU" sz="2200" b="0" kern="0" dirty="0" smtClean="0"/>
              <a:t>Aki játszik, az egyben gondolkodik is!</a:t>
            </a:r>
          </a:p>
          <a:p>
            <a:r>
              <a:rPr lang="hu-HU" altLang="hu-HU" sz="2200" b="0" kern="0" dirty="0" smtClean="0"/>
              <a:t>(Rátz László Vándorgyűlés, 2013)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23528" y="1124744"/>
            <a:ext cx="6400800" cy="79208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hu-HU" altLang="hu-HU" sz="2200" kern="0" dirty="0" smtClean="0"/>
              <a:t>Gedeon Veronika - Számadó László:</a:t>
            </a:r>
          </a:p>
        </p:txBody>
      </p:sp>
      <p:pic>
        <p:nvPicPr>
          <p:cNvPr id="8" name="Picture 3" descr="http://s04.static.libri.hu/cover/83/a/853593_5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78544"/>
            <a:ext cx="2952328" cy="426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tothnesza\Desktop\borító\matematika_5_mf_szur_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83100" y="2512242"/>
            <a:ext cx="1488900" cy="1996878"/>
          </a:xfrm>
          <a:prstGeom prst="rect">
            <a:avLst/>
          </a:prstGeom>
          <a:noFill/>
          <a:effectLst>
            <a:outerShdw blurRad="342900" dist="215900" dir="3000000" sx="98000" sy="98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813903"/>
            <a:ext cx="1440160" cy="1927465"/>
          </a:xfrm>
          <a:prstGeom prst="rect">
            <a:avLst/>
          </a:prstGeom>
          <a:noFill/>
          <a:effectLst>
            <a:outerShdw blurRad="342900" dist="215900" dir="3000000" sx="98000" sy="98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13" name="Picture 2" descr="C:\Users\tothnesza\Desktop\borító\matematika_5_mf_szur_2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44008" y="2492896"/>
            <a:ext cx="1458149" cy="2017152"/>
          </a:xfrm>
          <a:prstGeom prst="rect">
            <a:avLst/>
          </a:prstGeom>
          <a:noFill/>
          <a:effectLst>
            <a:outerShdw blurRad="342900" dist="215900" dir="3000000" sx="98000" sy="98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8027" y="4781016"/>
            <a:ext cx="1458149" cy="1960352"/>
          </a:xfrm>
          <a:prstGeom prst="rect">
            <a:avLst/>
          </a:prstGeom>
          <a:noFill/>
          <a:effectLst>
            <a:outerShdw blurRad="342900" dist="215900" dir="3000000" sx="98000" sy="98000" algn="ctr" rotWithShape="0">
              <a:srgbClr val="000000">
                <a:alpha val="51000"/>
              </a:srgbClr>
            </a:outerShdw>
          </a:effectLst>
        </p:spPr>
      </p:pic>
      <p:pic>
        <p:nvPicPr>
          <p:cNvPr id="2" name="Picture 2" descr="Matematika 7. tankönyv boritó kép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08719"/>
            <a:ext cx="1440998" cy="20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tematika munkafüzet 7. boritó kép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40966"/>
            <a:ext cx="1440998" cy="20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tematika 8. tankönyv boritó kép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08718"/>
            <a:ext cx="1466603" cy="20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tematika 8. munkafüzet boritó kép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92" y="4797152"/>
            <a:ext cx="1432171" cy="20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88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8" y="2186861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Két ember szíve közt a legrövidebb út a játékon keresztül vezet.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1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616624" cy="828000"/>
          </a:xfrm>
        </p:spPr>
        <p:txBody>
          <a:bodyPr/>
          <a:lstStyle/>
          <a:p>
            <a:r>
              <a:rPr lang="hu-HU" dirty="0" smtClean="0"/>
              <a:t>  Matematikaórák fűszerezése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555776" y="5805264"/>
            <a:ext cx="6426771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Óbudai Árpád Gimnázium">
            <a:hlinkClick r:id="rId3" tooltip="Óbudai Árpád Gimnáz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944216" cy="10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 bwMode="auto">
          <a:xfrm>
            <a:off x="6084168" y="44624"/>
            <a:ext cx="3050779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https://upload.wikimedia.org/wikipedia/commons/thumb/b/b4/Maler_der_Grabkammer_der_Nefertari_003.jpg/250px-Maler_der_Grabkammer_der_Nefertari_00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446"/>
            <a:ext cx="4213194" cy="38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94830" y="4607778"/>
            <a:ext cx="31175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Ókori egyiptomi </a:t>
            </a:r>
            <a:r>
              <a:rPr kumimoji="0" lang="hu-HU" altLang="hu-HU" sz="16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szenettábla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ttps://upload.wikimedia.org/wikipedia/commons/thumb/1/1a/SenetGameboard1-ROM.png/260px-SenetGameboard1-ROM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44" y="2792406"/>
            <a:ext cx="4463452" cy="17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22822" y="1268760"/>
            <a:ext cx="31175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600" dirty="0" err="1" smtClean="0">
                <a:solidFill>
                  <a:srgbClr val="252525"/>
                </a:solidFill>
                <a:cs typeface="Arial" panose="020B0604020202020204" pitchFamily="34" charset="0"/>
              </a:rPr>
              <a:t>Nofertari</a:t>
            </a:r>
            <a:r>
              <a:rPr lang="hu-HU" altLang="hu-HU" sz="1600" dirty="0" smtClean="0">
                <a:solidFill>
                  <a:srgbClr val="252525"/>
                </a:solidFill>
                <a:cs typeface="Arial" panose="020B0604020202020204" pitchFamily="34" charset="0"/>
              </a:rPr>
              <a:t> </a:t>
            </a:r>
            <a:r>
              <a:rPr lang="hu-HU" altLang="hu-HU" sz="1600" dirty="0" err="1" smtClean="0">
                <a:solidFill>
                  <a:srgbClr val="252525"/>
                </a:solidFill>
                <a:cs typeface="Arial" panose="020B0604020202020204" pitchFamily="34" charset="0"/>
              </a:rPr>
              <a:t>szenetet</a:t>
            </a:r>
            <a:r>
              <a:rPr lang="hu-HU" altLang="hu-HU" sz="1600" dirty="0" smtClean="0">
                <a:solidFill>
                  <a:srgbClr val="252525"/>
                </a:solidFill>
                <a:cs typeface="Arial" panose="020B0604020202020204" pitchFamily="34" charset="0"/>
              </a:rPr>
              <a:t> </a:t>
            </a:r>
            <a:r>
              <a:rPr lang="hu-HU" altLang="hu-HU" sz="1600" dirty="0">
                <a:solidFill>
                  <a:srgbClr val="252525"/>
                </a:solidFill>
                <a:cs typeface="Arial" panose="020B0604020202020204" pitchFamily="34" charset="0"/>
              </a:rPr>
              <a:t>játszik. </a:t>
            </a:r>
            <a:r>
              <a:rPr lang="hu-HU" altLang="hu-HU" sz="1600" dirty="0" smtClean="0">
                <a:solidFill>
                  <a:srgbClr val="252525"/>
                </a:solidFill>
                <a:cs typeface="Arial" panose="020B0604020202020204" pitchFamily="34" charset="0"/>
              </a:rPr>
              <a:t>Falfestmény </a:t>
            </a:r>
            <a:r>
              <a:rPr lang="hu-HU" altLang="hu-HU" sz="1600" dirty="0">
                <a:solidFill>
                  <a:srgbClr val="252525"/>
                </a:solidFill>
                <a:cs typeface="Arial" panose="020B0604020202020204" pitchFamily="34" charset="0"/>
              </a:rPr>
              <a:t>a királyné sírjából</a:t>
            </a:r>
            <a:endParaRPr lang="hu-HU" altLang="hu-HU" sz="1600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Képtalálat a következőre: „Royal game of ur játék”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8856985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5013176"/>
            <a:ext cx="6400800" cy="50405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Verdana" pitchFamily="34" charset="0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hu-HU" altLang="hu-H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Royal game </a:t>
            </a:r>
            <a:r>
              <a:rPr lang="hu-HU" altLang="hu-HU" sz="1600" kern="0" smtClean="0">
                <a:latin typeface="Arial" panose="020B0604020202020204" pitchFamily="34" charset="0"/>
                <a:cs typeface="Arial" panose="020B0604020202020204" pitchFamily="34" charset="0"/>
              </a:rPr>
              <a:t>of Ur </a:t>
            </a:r>
            <a:r>
              <a:rPr lang="hu-HU" altLang="hu-H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hu-HU" sz="1600" kern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rak)</a:t>
            </a:r>
          </a:p>
        </p:txBody>
      </p:sp>
    </p:spTree>
    <p:extLst>
      <p:ext uri="{BB962C8B-B14F-4D97-AF65-F5344CB8AC3E}">
        <p14:creationId xmlns:p14="http://schemas.microsoft.com/office/powerpoint/2010/main" val="233531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i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I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éma1">
  <a:themeElements>
    <a:clrScheme name="Egyéni 3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B050"/>
      </a:hlink>
      <a:folHlink>
        <a:srgbClr val="B2B2B2"/>
      </a:folHlink>
    </a:clrScheme>
    <a:fontScheme name="Office-téma">
      <a:majorFont>
        <a:latin typeface="Arial"/>
        <a:ea typeface=""/>
        <a:cs typeface="Arial"/>
      </a:majorFont>
      <a:minorFont>
        <a:latin typeface="Cambria"/>
        <a:ea typeface=""/>
        <a:cs typeface="Arial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ofi</Template>
  <TotalTime>1798</TotalTime>
  <Words>591</Words>
  <Application>Microsoft Office PowerPoint</Application>
  <PresentationFormat>Diavetítés a képernyőre (4:3 oldalarány)</PresentationFormat>
  <Paragraphs>173</Paragraphs>
  <Slides>53</Slides>
  <Notes>53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53</vt:i4>
      </vt:variant>
    </vt:vector>
  </HeadingPairs>
  <TitlesOfParts>
    <vt:vector size="58" baseType="lpstr">
      <vt:lpstr>ofi</vt:lpstr>
      <vt:lpstr>1_Alapértelmezett terv</vt:lpstr>
      <vt:lpstr>2_Alapértelmezett terv</vt:lpstr>
      <vt:lpstr>LIGA</vt:lpstr>
      <vt:lpstr>Téma1</vt:lpstr>
      <vt:lpstr>   Matematikaórák fűszerezése  felső tagozaton</vt:lpstr>
      <vt:lpstr>  Matematikaórák fűszerezése</vt:lpstr>
      <vt:lpstr>  Matematikaórák fűszerezése</vt:lpstr>
      <vt:lpstr>  Matematikaórák fűszerezése</vt:lpstr>
      <vt:lpstr>  Matematikaórák fűszerezése</vt:lpstr>
      <vt:lpstr>  Matematikaórák fűszerezése</vt:lpstr>
      <vt:lpstr>  Matematikaórák fűszerezése</vt:lpstr>
      <vt:lpstr>  Matematikaórák fűszerezése</vt:lpstr>
      <vt:lpstr>  Matematikaórák fűszerezése</vt:lpstr>
      <vt:lpstr>  Középső játék</vt:lpstr>
      <vt:lpstr>  Középső játék</vt:lpstr>
      <vt:lpstr>  Középső játék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Rabló - csendőr</vt:lpstr>
      <vt:lpstr>  Kocka – három színnel</vt:lpstr>
      <vt:lpstr>  Kocka – három színnel</vt:lpstr>
      <vt:lpstr>  Nim játékok</vt:lpstr>
      <vt:lpstr>  Fordítós</vt:lpstr>
      <vt:lpstr>  Fordítós</vt:lpstr>
      <vt:lpstr>  Pontos lépés</vt:lpstr>
      <vt:lpstr>  Kirakós játék</vt:lpstr>
      <vt:lpstr>  Kirakós játék</vt:lpstr>
      <vt:lpstr>  Matematico</vt:lpstr>
      <vt:lpstr>  Összeillesztem! Te szétszeded?</vt:lpstr>
      <vt:lpstr>  Összeillesztem! Te szétszeded?</vt:lpstr>
      <vt:lpstr>  Játék és zsonglőrködés matematikaórán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Bogi</dc:creator>
  <cp:lastModifiedBy>KPSZTI</cp:lastModifiedBy>
  <cp:revision>238</cp:revision>
  <dcterms:created xsi:type="dcterms:W3CDTF">2014-08-02T10:12:31Z</dcterms:created>
  <dcterms:modified xsi:type="dcterms:W3CDTF">2017-10-24T12:43:49Z</dcterms:modified>
</cp:coreProperties>
</file>