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"/>
  </p:notesMasterIdLst>
  <p:sldIdLst>
    <p:sldId id="258" r:id="rId2"/>
    <p:sldId id="279" r:id="rId3"/>
    <p:sldId id="281" r:id="rId4"/>
    <p:sldId id="280" r:id="rId5"/>
    <p:sldId id="272" r:id="rId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csák Marianna" initials="BM" lastIdx="1" clrIdx="0">
    <p:extLst>
      <p:ext uri="{19B8F6BF-5375-455C-9EA6-DF929625EA0E}">
        <p15:presenceInfo xmlns:p15="http://schemas.microsoft.com/office/powerpoint/2012/main" userId="S::barcsak@katped.hu::7581d996-4cb3-4537-b917-b2ec2af6ef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>
      <p:cViewPr>
        <p:scale>
          <a:sx n="60" d="100"/>
          <a:sy n="60" d="100"/>
        </p:scale>
        <p:origin x="13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35262-0F40-4469-AD4E-22EB47F25F1A}" type="datetimeFigureOut">
              <a:rPr lang="hu-HU" smtClean="0"/>
              <a:t>2019. 08. 23.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C768A-3E0B-4690-B2DF-66B0979371C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020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E2224"/>
              </a:solidFill>
              <a:latin typeface="Canda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8A34E6F-FB29-43EE-A457-0F0F5B5C63F7}" type="datetime1">
              <a:rPr lang="hu-HU" smtClean="0">
                <a:solidFill>
                  <a:srgbClr val="CBD8DD"/>
                </a:solidFill>
              </a:rPr>
              <a:t>2019. 08. 23.</a:t>
            </a:fld>
            <a:endParaRPr lang="hu-HU" dirty="0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E2224"/>
              </a:solidFill>
              <a:latin typeface="Candar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E2224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378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2600-0899-4C21-B326-3C4A4299C9CE}" type="datetime1">
              <a:rPr lang="hu-HU" smtClean="0">
                <a:solidFill>
                  <a:srgbClr val="48231E"/>
                </a:solidFill>
              </a:rPr>
              <a:t>2019. 08. 23.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0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AE56-4263-4427-883B-A24AB92BA3C6}" type="datetime1">
              <a:rPr lang="hu-HU" smtClean="0">
                <a:solidFill>
                  <a:srgbClr val="48231E"/>
                </a:solidFill>
              </a:rPr>
              <a:t>2019. 08. 23.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7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E2224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B4D4-FD9C-4A27-B8B4-39D4DC01A68B}" type="datetime1">
              <a:rPr lang="hu-HU" smtClean="0">
                <a:solidFill>
                  <a:srgbClr val="48231E"/>
                </a:solidFill>
              </a:rPr>
              <a:t>2019. 08. 23.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E375ADF-D0C7-455F-A1EC-FC701FBFE651}" type="datetime1">
              <a:rPr lang="hu-HU" smtClean="0">
                <a:solidFill>
                  <a:srgbClr val="CBD8DD"/>
                </a:solidFill>
              </a:rPr>
              <a:t>2019. 08. 23.</a:t>
            </a:fld>
            <a:endParaRPr lang="hu-HU" dirty="0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E2224"/>
              </a:solidFill>
              <a:latin typeface="Candar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1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DDF9-3647-4D8B-A80E-990453041B38}" type="datetime1">
              <a:rPr lang="hu-HU" smtClean="0">
                <a:solidFill>
                  <a:srgbClr val="48231E"/>
                </a:solidFill>
              </a:rPr>
              <a:t>2019. 08. 23.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8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41BB-5108-4571-9374-242EA32E946B}" type="datetime1">
              <a:rPr lang="hu-HU" smtClean="0">
                <a:solidFill>
                  <a:srgbClr val="48231E"/>
                </a:solidFill>
              </a:rPr>
              <a:t>2019. 08. 23.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5663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12A88-E71A-4A4C-ADCA-004AAC86DA43}" type="datetime1">
              <a:rPr lang="hu-HU" smtClean="0">
                <a:solidFill>
                  <a:srgbClr val="48231E"/>
                </a:solidFill>
              </a:rPr>
              <a:t>2019. 08. 23.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6E29-1474-44BB-BBA9-B4E15DDC8C78}" type="datetime1">
              <a:rPr lang="hu-HU" smtClean="0">
                <a:solidFill>
                  <a:srgbClr val="48231E"/>
                </a:solidFill>
              </a:rPr>
              <a:t>2019. 08. 23.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5797A7-594B-4252-815C-BCA18E4933D7}" type="datetime1">
              <a:rPr lang="hu-HU" smtClean="0">
                <a:solidFill>
                  <a:srgbClr val="CBD8DD"/>
                </a:solidFill>
              </a:rPr>
              <a:t>2019. 08. 23.</a:t>
            </a:fld>
            <a:endParaRPr lang="hu-HU" dirty="0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56272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97AC71-AECE-4BB0-97DC-6D0C5D56B668}" type="datetime1">
              <a:rPr lang="hu-HU" smtClean="0">
                <a:solidFill>
                  <a:srgbClr val="CBD8DD"/>
                </a:solidFill>
              </a:rPr>
              <a:t>2019. 08. 23.</a:t>
            </a:fld>
            <a:endParaRPr lang="hu-HU" dirty="0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84D5-B216-4378-A9F1-D9243439FD18}" type="slidenum">
              <a:rPr lang="hu-HU" smtClean="0">
                <a:solidFill>
                  <a:srgbClr val="48231E"/>
                </a:solidFill>
              </a:rPr>
              <a:pPr/>
              <a:t>‹#›</a:t>
            </a:fld>
            <a:endParaRPr lang="hu-HU" dirty="0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1186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93071D-4A86-4176-8E22-02EC9DC596D6}" type="datetime1">
              <a:rPr lang="hu-HU" smtClean="0">
                <a:solidFill>
                  <a:prstClr val="black">
                    <a:tint val="75000"/>
                  </a:prstClr>
                </a:solidFill>
                <a:latin typeface="Candara"/>
              </a:rPr>
              <a:t>2019. 08. 23.</a:t>
            </a:fld>
            <a:endParaRPr lang="hu-HU" dirty="0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 dirty="0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7A3595-C16E-4442-AF9F-0235015CA7DA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417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07904" y="2996952"/>
            <a:ext cx="5120640" cy="1581150"/>
          </a:xfrm>
        </p:spPr>
        <p:txBody>
          <a:bodyPr>
            <a:normAutofit/>
          </a:bodyPr>
          <a:lstStyle/>
          <a:p>
            <a:pPr algn="l"/>
            <a:endParaRPr lang="hu-HU" b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hu-HU" b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hu-HU" b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hu-HU" b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hu-HU" b="1" dirty="0">
              <a:solidFill>
                <a:schemeClr val="tx1"/>
              </a:solidFill>
              <a:latin typeface="Cambria" pitchFamily="18" charset="0"/>
            </a:endParaRPr>
          </a:p>
          <a:p>
            <a:pPr algn="l"/>
            <a:endParaRPr lang="hu-HU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5" y="404664"/>
            <a:ext cx="7601490" cy="122413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F45A5699-31AB-4C26-9467-9FE76F28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498" y="1988840"/>
            <a:ext cx="5120640" cy="230428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latin typeface="Candara" panose="020E0502030303020204" pitchFamily="34" charset="0"/>
                <a:cs typeface="Calibri" panose="020F0502020204030204" pitchFamily="34" charset="0"/>
              </a:rPr>
              <a:t>Vezető vagyok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506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6EAA8A-C94F-4A37-B223-9AB7DA40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" y="13395"/>
            <a:ext cx="8591550" cy="896144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Pályázatok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4B783B-67A8-4067-8AC6-C40CD0CEFD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415" y="1196752"/>
            <a:ext cx="8595360" cy="5360638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/>
              <a:t>hírlevél</a:t>
            </a:r>
            <a:r>
              <a:rPr lang="hu-HU" sz="2800" dirty="0"/>
              <a:t>: feliratkozás a honlapunkon</a:t>
            </a:r>
          </a:p>
          <a:p>
            <a:pPr algn="just"/>
            <a:r>
              <a:rPr lang="hu-HU" sz="2800" dirty="0"/>
              <a:t>emet.gov.hu; tehetseg.hu; </a:t>
            </a:r>
          </a:p>
          <a:p>
            <a:pPr algn="just"/>
            <a:r>
              <a:rPr lang="hu-HU" sz="2800" dirty="0"/>
              <a:t>pafi.hu: ne csak a tipikus pályázatokat keressük (pl. MNB, Magyar Gyermekmentő Szolgálat, stb.)</a:t>
            </a:r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endParaRPr lang="hu-HU" sz="2800" dirty="0"/>
          </a:p>
          <a:p>
            <a:r>
              <a:rPr lang="hu-HU" sz="2600" b="1" dirty="0" err="1"/>
              <a:t>Renovabis</a:t>
            </a:r>
            <a:r>
              <a:rPr lang="hu-HU" sz="2600" b="1" dirty="0"/>
              <a:t> – Intézeten keresztül kerül meghirdetésre</a:t>
            </a:r>
            <a:r>
              <a:rPr lang="hu-HU" sz="2600" dirty="0"/>
              <a:t>: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hu-HU" sz="2600" dirty="0"/>
              <a:t> 2020- </a:t>
            </a:r>
            <a:r>
              <a:rPr lang="hu-HU" sz="2600" dirty="0" err="1"/>
              <a:t>ban</a:t>
            </a:r>
            <a:r>
              <a:rPr lang="hu-HU" sz="2600" dirty="0"/>
              <a:t> kerül kiírásra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hu-HU" sz="2600" dirty="0"/>
              <a:t> 3 évre szóló támogatási projekt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hu-HU" sz="2600" dirty="0"/>
              <a:t> gyermek- és ifjúságvédelem megerősítése,    hátránykompenzáció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hu-HU" sz="2600" dirty="0"/>
              <a:t> projektötletek!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480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6EAA8A-C94F-4A37-B223-9AB7DA40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" y="13395"/>
            <a:ext cx="8591550" cy="896144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Foglalkoztatás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4B783B-67A8-4067-8AC6-C40CD0CEFD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2415" y="1052736"/>
            <a:ext cx="8595360" cy="5216622"/>
          </a:xfrm>
        </p:spPr>
        <p:txBody>
          <a:bodyPr>
            <a:normAutofit/>
          </a:bodyPr>
          <a:lstStyle/>
          <a:p>
            <a:pPr marL="974725" lvl="3" indent="-457200" algn="just">
              <a:buFont typeface="Courier New" panose="02070309020205020404" pitchFamily="49" charset="0"/>
              <a:buChar char="o"/>
            </a:pPr>
            <a:endParaRPr lang="hu-HU" sz="2800" dirty="0"/>
          </a:p>
          <a:p>
            <a:pPr algn="just"/>
            <a:r>
              <a:rPr lang="hu-HU" sz="2800" b="1" dirty="0"/>
              <a:t>Pedagógus hiány: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hu-HU" sz="2800" dirty="0"/>
              <a:t> 2011. CXC. Törvény 98-99.§ - lehetőségek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hu-HU" sz="2800" dirty="0"/>
              <a:t> meghatározott nevelő-oktató munkával lekötött kereten túli foglalkoztatás saját pedagógus esetében (326/2013 (VIII.30.)Korm.rend. 17.§ (4)) 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hu-HU" sz="2800" dirty="0"/>
              <a:t> gyakorlati hely lehetősége – felsőoktatási kapcsolatok</a:t>
            </a:r>
          </a:p>
          <a:p>
            <a:pPr lvl="3" algn="just">
              <a:buFont typeface="Courier New" panose="02070309020205020404" pitchFamily="49" charset="0"/>
              <a:buChar char="o"/>
            </a:pPr>
            <a:r>
              <a:rPr lang="hu-HU" sz="2800" dirty="0"/>
              <a:t> premizálás: fenntartóval egyeztetve – kimutatva a szükségleteket: szolgálati lakás, egyéb támogatás</a:t>
            </a:r>
          </a:p>
          <a:p>
            <a:pPr marL="515239" lvl="3" indent="0" algn="just">
              <a:buNone/>
            </a:pPr>
            <a:endParaRPr lang="hu-HU" sz="2800" dirty="0"/>
          </a:p>
          <a:p>
            <a:pPr lvl="3" algn="just">
              <a:buFont typeface="Courier New" panose="02070309020205020404" pitchFamily="49" charset="0"/>
              <a:buChar char="o"/>
            </a:pP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339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6EAA8A-C94F-4A37-B223-9AB7DA40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" y="13395"/>
            <a:ext cx="8591550" cy="896144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Facebook – vezetői műhely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4B783B-67A8-4067-8AC6-C40CD0CEFD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605" y="1268760"/>
            <a:ext cx="8595360" cy="5719860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/>
              <a:t>Zárt csoport</a:t>
            </a:r>
            <a:r>
              <a:rPr lang="hu-HU" sz="2800" dirty="0"/>
              <a:t>:</a:t>
            </a:r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r>
              <a:rPr lang="hu-HU" sz="2800" dirty="0"/>
              <a:t>Tapasztalatok megosztása</a:t>
            </a:r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r>
              <a:rPr lang="hu-HU" sz="2800" dirty="0"/>
              <a:t>Lehetőségek megosztása</a:t>
            </a:r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r>
              <a:rPr lang="hu-HU" sz="2800" dirty="0"/>
              <a:t>Kérdések feltevése</a:t>
            </a:r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endParaRPr lang="hu-HU" sz="2800" dirty="0"/>
          </a:p>
          <a:p>
            <a:pPr algn="just"/>
            <a:r>
              <a:rPr lang="hu-HU" sz="2800" b="1" dirty="0"/>
              <a:t>Közös gondolkodás</a:t>
            </a:r>
            <a:r>
              <a:rPr lang="hu-HU" sz="2800" dirty="0"/>
              <a:t>:</a:t>
            </a:r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r>
              <a:rPr lang="hu-HU" sz="2800" dirty="0"/>
              <a:t>Sokféle típusú intézmény</a:t>
            </a:r>
            <a:endParaRPr lang="hu-HU" sz="2800" b="1" dirty="0"/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r>
              <a:rPr lang="hu-HU" sz="2800" dirty="0"/>
              <a:t>Sokféle igény</a:t>
            </a:r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r>
              <a:rPr lang="hu-HU" sz="2800" dirty="0"/>
              <a:t>barcsak@katped.hu</a:t>
            </a:r>
          </a:p>
          <a:p>
            <a:pPr marL="974725" lvl="3" indent="-457200" algn="just">
              <a:buFont typeface="Courier New" panose="02070309020205020404" pitchFamily="49" charset="0"/>
              <a:buChar char="o"/>
            </a:pP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033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D08D4BB-781E-4240-BBD1-6278288452B0}"/>
              </a:ext>
            </a:extLst>
          </p:cNvPr>
          <p:cNvSpPr/>
          <p:nvPr/>
        </p:nvSpPr>
        <p:spPr>
          <a:xfrm>
            <a:off x="202470" y="548680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A kreativitás titka, hogy jól tudod leplezni a forrásaidat.”</a:t>
            </a:r>
          </a:p>
          <a:p>
            <a:r>
              <a:rPr lang="hu-HU" sz="2800" dirty="0">
                <a:latin typeface="Cambria" panose="02040503050406030204" pitchFamily="18" charset="0"/>
                <a:ea typeface="Cambria" panose="02040503050406030204" pitchFamily="18" charset="0"/>
              </a:rPr>
              <a:t>							Albert Einstein</a:t>
            </a:r>
          </a:p>
        </p:txBody>
      </p:sp>
      <p:pic>
        <p:nvPicPr>
          <p:cNvPr id="4" name="Kép 3" descr="A képen égbolt, út, fű, kültéri látható&#10;&#10;Automatikusan generált leírás">
            <a:extLst>
              <a:ext uri="{FF2B5EF4-FFF2-40B4-BE49-F238E27FC236}">
                <a16:creationId xmlns:a16="http://schemas.microsoft.com/office/drawing/2014/main" id="{3A34A382-570A-42D3-9AC5-19C1008B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96944" cy="48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4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651</TotalTime>
  <Words>168</Words>
  <Application>Microsoft Office PowerPoint</Application>
  <PresentationFormat>Diavetítés a képernyőre (4:3 oldalarány)</PresentationFormat>
  <Paragraphs>35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Candara</vt:lpstr>
      <vt:lpstr>Courier New</vt:lpstr>
      <vt:lpstr>Tahoma</vt:lpstr>
      <vt:lpstr>Soho</vt:lpstr>
      <vt:lpstr>Vezető vagyok </vt:lpstr>
      <vt:lpstr>Pályázatok</vt:lpstr>
      <vt:lpstr>Foglalkoztatás</vt:lpstr>
      <vt:lpstr>Facebook – vezetői műhely 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Barcsák Marianna</dc:creator>
  <cp:lastModifiedBy>Barcsák Marianna</cp:lastModifiedBy>
  <cp:revision>78</cp:revision>
  <dcterms:created xsi:type="dcterms:W3CDTF">2019-02-03T11:11:07Z</dcterms:created>
  <dcterms:modified xsi:type="dcterms:W3CDTF">2019-08-23T06:42:41Z</dcterms:modified>
</cp:coreProperties>
</file>